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6858000" cy="9144000" type="screen4x3"/>
  <p:notesSz cx="6888163"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9630"/>
    <a:srgbClr val="000000"/>
    <a:srgbClr val="ABCA39"/>
    <a:srgbClr val="5A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9" autoAdjust="0"/>
    <p:restoredTop sz="94660"/>
  </p:normalViewPr>
  <p:slideViewPr>
    <p:cSldViewPr>
      <p:cViewPr>
        <p:scale>
          <a:sx n="80" d="100"/>
          <a:sy n="80" d="100"/>
        </p:scale>
        <p:origin x="1901" y="43"/>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1190EDB-BFD4-4E9A-B286-484E2DD950D6}" type="datetimeFigureOut">
              <a:rPr lang="fr-FR" smtClean="0"/>
              <a:t>04/10/2022</a:t>
            </a:fld>
            <a:endParaRPr lang="fr-FR"/>
          </a:p>
        </p:txBody>
      </p:sp>
      <p:sp>
        <p:nvSpPr>
          <p:cNvPr id="4" name="Espace réservé du pied de page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1718D4D7-345B-49B3-A1B1-CF23E3D913EE}" type="slidenum">
              <a:rPr lang="fr-FR" smtClean="0"/>
              <a:t>‹N°›</a:t>
            </a:fld>
            <a:endParaRPr lang="fr-FR"/>
          </a:p>
        </p:txBody>
      </p:sp>
    </p:spTree>
    <p:extLst>
      <p:ext uri="{BB962C8B-B14F-4D97-AF65-F5344CB8AC3E}">
        <p14:creationId xmlns:p14="http://schemas.microsoft.com/office/powerpoint/2010/main" val="424088586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8D1C8F22-5DE7-48B9-80BB-E2692B66CBAF}" type="datetimeFigureOut">
              <a:rPr lang="fr-FR" smtClean="0"/>
              <a:t>04/10/2022</a:t>
            </a:fld>
            <a:endParaRPr lang="fr-FR"/>
          </a:p>
        </p:txBody>
      </p:sp>
      <p:sp>
        <p:nvSpPr>
          <p:cNvPr id="4" name="Espace réservé de l'image des diapositives 3"/>
          <p:cNvSpPr>
            <a:spLocks noGrp="1" noRot="1" noChangeAspect="1"/>
          </p:cNvSpPr>
          <p:nvPr>
            <p:ph type="sldImg" idx="2"/>
          </p:nvPr>
        </p:nvSpPr>
        <p:spPr>
          <a:xfrm>
            <a:off x="2176463" y="1252538"/>
            <a:ext cx="2535237" cy="3381375"/>
          </a:xfrm>
          <a:prstGeom prst="rect">
            <a:avLst/>
          </a:prstGeom>
          <a:noFill/>
          <a:ln w="12700">
            <a:solidFill>
              <a:prstClr val="black"/>
            </a:solidFill>
          </a:ln>
        </p:spPr>
        <p:txBody>
          <a:bodyPr vert="horz" lIns="96606" tIns="48303" rIns="96606" bIns="48303" rtlCol="0" anchor="ctr"/>
          <a:lstStyle/>
          <a:p>
            <a:endParaRPr lang="fr-FR"/>
          </a:p>
        </p:txBody>
      </p:sp>
      <p:sp>
        <p:nvSpPr>
          <p:cNvPr id="5" name="Espace réservé des commentaires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23F365DF-6193-4C02-BD07-48E957348F04}" type="slidenum">
              <a:rPr lang="fr-FR" smtClean="0"/>
              <a:t>‹N°›</a:t>
            </a:fld>
            <a:endParaRPr lang="fr-FR"/>
          </a:p>
        </p:txBody>
      </p:sp>
    </p:spTree>
    <p:extLst>
      <p:ext uri="{BB962C8B-B14F-4D97-AF65-F5344CB8AC3E}">
        <p14:creationId xmlns:p14="http://schemas.microsoft.com/office/powerpoint/2010/main" val="73979731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3F365DF-6193-4C02-BD07-48E957348F04}" type="slidenum">
              <a:rPr lang="fr-FR" smtClean="0"/>
              <a:t>1</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12927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a:t>Cliquez pour modifier le style du titre</a:t>
            </a: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4469BE57-0FCD-4850-BF6A-329067574218}" type="datetime1">
              <a:rPr lang="fr-FR" smtClean="0"/>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80832B5-2C22-43AE-8439-EBC4083653EA}" type="datetime1">
              <a:rPr lang="fr-FR" smtClean="0"/>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06547CF-5978-4D8B-A419-B388C2D57D31}" type="datetime1">
              <a:rPr lang="fr-FR" smtClean="0"/>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D8843F6-90AD-414A-BD5D-33B227E9C9A6}" type="datetime1">
              <a:rPr lang="fr-FR" smtClean="0"/>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A81491F-C544-4322-901E-397E2E4D63A2}" type="datetime1">
              <a:rPr lang="fr-FR" smtClean="0"/>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07CBC12-BE41-45CD-BE4A-A1B7EB1D3006}" type="datetime1">
              <a:rPr lang="fr-FR" smtClean="0"/>
              <a:t>04/10/2022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F4B87B0-8E69-4DF1-8574-9B0DEF462BE3}" type="datetime1">
              <a:rPr lang="fr-FR" smtClean="0"/>
              <a:t>04/10/2022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B95A608-EFBA-4336-A6D7-14E5F06BF46C}" type="datetime1">
              <a:rPr lang="fr-FR" smtClean="0"/>
              <a:t>04/10/2022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A0C111-6D2F-4B37-A4F5-5A4F9BD64B3D}" type="datetime1">
              <a:rPr lang="fr-FR" smtClean="0"/>
              <a:t>04/10/2022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15C3B45-55B4-4518-A6FC-098C73E8515D}" type="datetime1">
              <a:rPr lang="fr-FR" smtClean="0"/>
              <a:t>04/10/2022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32C30E5-1D6E-4908-9CB5-ED44F63A5011}" type="datetime1">
              <a:rPr lang="fr-FR" smtClean="0"/>
              <a:t>04/10/2022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58618D9-6ECA-489B-A4A1-D92A60BAD513}" type="datetime1">
              <a:rPr lang="fr-FR" smtClean="0"/>
              <a:t>04/10/2022</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714BF76-BE9B-4C66-93A6-21D39FAB87E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mailto:andre.sieffert@adaf26.org" TargetMode="External"/><Relationship Id="rId4" Type="http://schemas.openxmlformats.org/officeDocument/2006/relationships/hyperlink" Target="https://docs.google.com/forms/d/e/1FAIpQLScNa-IY05Aold_udAbqE-hymV4g4AmGQ2UwO69_8VrRG6jJhw/viewform?usp=sf_lin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2657" y="50987"/>
            <a:ext cx="1440159" cy="1080120"/>
          </a:xfrm>
          <a:prstGeom prst="rect">
            <a:avLst/>
          </a:prstGeom>
        </p:spPr>
      </p:pic>
      <p:sp>
        <p:nvSpPr>
          <p:cNvPr id="8" name="Rectangle 7"/>
          <p:cNvSpPr/>
          <p:nvPr/>
        </p:nvSpPr>
        <p:spPr>
          <a:xfrm>
            <a:off x="84737" y="80983"/>
            <a:ext cx="6669360" cy="2521716"/>
          </a:xfrm>
          <a:prstGeom prst="rect">
            <a:avLst/>
          </a:prstGeom>
        </p:spPr>
        <p:txBody>
          <a:bodyPr wrap="square" lIns="108000">
            <a:spAutoFit/>
          </a:bodyPr>
          <a:lstStyle/>
          <a:p>
            <a:pPr algn="ctr">
              <a:lnSpc>
                <a:spcPct val="107000"/>
              </a:lnSpc>
              <a:spcAft>
                <a:spcPts val="0"/>
              </a:spcAft>
            </a:pP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1347788" algn="l"/>
              </a:tabLst>
            </a:pPr>
            <a:r>
              <a:rPr lang="fr-FR" sz="1400" b="1" dirty="0">
                <a:solidFill>
                  <a:srgbClr val="000000"/>
                </a:solidFill>
                <a:latin typeface="Arial-BoldMT"/>
                <a:ea typeface="Calibri" panose="020F0502020204030204" pitchFamily="34" charset="0"/>
                <a:cs typeface="Arial-BoldMT"/>
              </a:rPr>
              <a:t>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ctr" defTabSz="674688">
              <a:lnSpc>
                <a:spcPct val="107000"/>
              </a:lnSpc>
            </a:pPr>
            <a:r>
              <a:rPr lang="fr-FR" sz="1400" b="1" dirty="0">
                <a:solidFill>
                  <a:srgbClr val="000000"/>
                </a:solidFill>
                <a:latin typeface="Arial-BoldMT"/>
                <a:ea typeface="Calibri" panose="020F0502020204030204" pitchFamily="34" charset="0"/>
                <a:cs typeface="Arial-BoldMT"/>
              </a:rPr>
              <a:t>		BULLETIN D'INSCRIPTION 2022/2023 VALANT CONTRAT 		SIMPLIFIE DE FORMATION PROFESSIONNELLE</a:t>
            </a:r>
          </a:p>
          <a:p>
            <a:pPr marL="1430338" algn="ctr">
              <a:lnSpc>
                <a:spcPct val="107000"/>
              </a:lnSpc>
              <a:spcAft>
                <a:spcPts val="0"/>
              </a:spcAft>
            </a:pPr>
            <a:r>
              <a:rPr lang="fr-FR" sz="900" dirty="0">
                <a:solidFill>
                  <a:srgbClr val="000000"/>
                </a:solidFill>
                <a:latin typeface="ArialMT"/>
                <a:ea typeface="Calibri" panose="020F0502020204030204" pitchFamily="34" charset="0"/>
                <a:cs typeface="ArialMT"/>
              </a:rPr>
              <a:t>Bulletin à compléter et retourner avec votre chèque de caution au montant de </a:t>
            </a:r>
            <a:r>
              <a:rPr lang="fr-FR" sz="900" b="1" dirty="0">
                <a:solidFill>
                  <a:srgbClr val="000000"/>
                </a:solidFill>
                <a:latin typeface="Arial-BoldMT"/>
                <a:ea typeface="Calibri" panose="020F0502020204030204" pitchFamily="34" charset="0"/>
                <a:cs typeface="Arial-BoldMT"/>
              </a:rPr>
              <a:t>100 €</a:t>
            </a:r>
          </a:p>
          <a:p>
            <a:pPr marL="1527175" algn="ctr">
              <a:lnSpc>
                <a:spcPct val="107000"/>
              </a:lnSpc>
              <a:spcAft>
                <a:spcPts val="0"/>
              </a:spcAft>
            </a:pPr>
            <a:r>
              <a:rPr lang="fr-FR" sz="900" dirty="0">
                <a:solidFill>
                  <a:srgbClr val="000000"/>
                </a:solidFill>
                <a:latin typeface="ArialMT"/>
                <a:ea typeface="Calibri" panose="020F0502020204030204" pitchFamily="34" charset="0"/>
                <a:cs typeface="ArialMT"/>
              </a:rPr>
              <a:t>à l'ordre de: « Association ADAF » à :</a:t>
            </a:r>
          </a:p>
          <a:p>
            <a:pPr marL="1527175" algn="ctr">
              <a:lnSpc>
                <a:spcPct val="107000"/>
              </a:lnSpc>
              <a:spcAft>
                <a:spcPts val="0"/>
              </a:spcAft>
            </a:pPr>
            <a:r>
              <a:rPr lang="fr-FR" sz="900" b="1" i="1" dirty="0">
                <a:solidFill>
                  <a:srgbClr val="000000"/>
                </a:solidFill>
                <a:latin typeface="ArialMT"/>
                <a:ea typeface="Calibri" panose="020F0502020204030204" pitchFamily="34" charset="0"/>
                <a:cs typeface="ArialMT"/>
              </a:rPr>
              <a:t>ADAF – 125 rue du Commandant Chaix - 26 160 Pont de Barret</a:t>
            </a:r>
          </a:p>
          <a:p>
            <a:pPr marL="1527175" algn="ctr">
              <a:lnSpc>
                <a:spcPct val="107000"/>
              </a:lnSpc>
            </a:pPr>
            <a:r>
              <a:rPr lang="fr-FR" sz="900" dirty="0">
                <a:solidFill>
                  <a:srgbClr val="000000"/>
                </a:solidFill>
                <a:latin typeface="ArialMT"/>
              </a:rPr>
              <a:t>Merci de compléter également le</a:t>
            </a:r>
            <a:r>
              <a:rPr lang="fr-FR" sz="1400" b="1" dirty="0">
                <a:solidFill>
                  <a:srgbClr val="000000"/>
                </a:solidFill>
                <a:latin typeface="Arial-BoldMT"/>
                <a:ea typeface="Calibri" panose="020F0502020204030204" pitchFamily="34" charset="0"/>
                <a:cs typeface="Times New Roman" panose="02020603050405020304" pitchFamily="18" charset="0"/>
              </a:rPr>
              <a:t> </a:t>
            </a:r>
            <a:r>
              <a:rPr lang="fr-FR" sz="900" b="1" dirty="0">
                <a:solidFill>
                  <a:schemeClr val="accent3"/>
                </a:solidFill>
                <a:latin typeface="ArialMT"/>
                <a:ea typeface="Calibri" panose="020F0502020204030204" pitchFamily="34" charset="0"/>
                <a:cs typeface="ArialMT"/>
                <a:hlinkClick r:id="rId4">
                  <a:extLst>
                    <a:ext uri="{A12FA001-AC4F-418D-AE19-62706E023703}">
                      <ahyp:hlinkClr xmlns:ahyp="http://schemas.microsoft.com/office/drawing/2018/hyperlinkcolor" val="tx"/>
                    </a:ext>
                  </a:extLst>
                </a:hlinkClick>
              </a:rPr>
              <a:t>formulaire d'expression des attentes</a:t>
            </a:r>
            <a:endParaRPr lang="fr-FR" sz="900" b="1"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dirty="0">
                <a:solidFill>
                  <a:srgbClr val="000000"/>
                </a:solidFill>
                <a:latin typeface="ArialMT"/>
                <a:ea typeface="Calibri" panose="020F0502020204030204" pitchFamily="34" charset="0"/>
                <a:cs typeface="ArialMT"/>
              </a:rPr>
              <a:t>Cocher la case correspondante :</a:t>
            </a:r>
            <a:endParaRPr lang="fr-FR" sz="900" dirty="0">
              <a:latin typeface="Calibri" panose="020F0502020204030204" pitchFamily="34" charset="0"/>
              <a:ea typeface="Calibri" panose="020F0502020204030204" pitchFamily="34" charset="0"/>
              <a:cs typeface="Times New Roman" panose="02020603050405020304" pitchFamily="18" charset="0"/>
            </a:endParaRPr>
          </a:p>
          <a:p>
            <a:pPr indent="266700">
              <a:lnSpc>
                <a:spcPct val="107000"/>
              </a:lnSpc>
            </a:pPr>
            <a:r>
              <a:rPr lang="fr-FR" sz="900" dirty="0">
                <a:solidFill>
                  <a:srgbClr val="000000"/>
                </a:solidFill>
                <a:latin typeface="ArialMT"/>
                <a:ea typeface="Calibri" panose="020F0502020204030204" pitchFamily="34" charset="0"/>
                <a:cs typeface="ArialMT"/>
              </a:rPr>
              <a:t>O  cotisant MSA / cotisant solidaire MSA		                      O Je suis en situation de handicap et ai</a:t>
            </a:r>
            <a:endParaRPr lang="fr-FR" sz="900" dirty="0">
              <a:latin typeface="Calibri" panose="020F0502020204030204" pitchFamily="34" charset="0"/>
              <a:ea typeface="Calibri" panose="020F0502020204030204" pitchFamily="34" charset="0"/>
              <a:cs typeface="Times New Roman" panose="02020603050405020304" pitchFamily="18" charset="0"/>
            </a:endParaRPr>
          </a:p>
          <a:p>
            <a:pPr indent="266700">
              <a:lnSpc>
                <a:spcPct val="107000"/>
              </a:lnSpc>
              <a:spcAft>
                <a:spcPts val="0"/>
              </a:spcAft>
            </a:pPr>
            <a:r>
              <a:rPr lang="fr-FR" sz="900" dirty="0">
                <a:solidFill>
                  <a:srgbClr val="000000"/>
                </a:solidFill>
                <a:latin typeface="ArialMT"/>
                <a:ea typeface="Calibri" panose="020F0502020204030204" pitchFamily="34" charset="0"/>
                <a:cs typeface="ArialMT"/>
              </a:rPr>
              <a:t>O  en parcours d'installation (joindre un ORIGINAL de l'attestation VIVEA                 besoin d’un aménagement spécifique.</a:t>
            </a:r>
          </a:p>
          <a:p>
            <a:pPr>
              <a:lnSpc>
                <a:spcPct val="107000"/>
              </a:lnSpc>
            </a:pPr>
            <a:r>
              <a:rPr lang="fr-FR" sz="900" dirty="0">
                <a:solidFill>
                  <a:srgbClr val="000000"/>
                </a:solidFill>
                <a:latin typeface="ArialMT"/>
                <a:ea typeface="Calibri" panose="020F0502020204030204" pitchFamily="34" charset="0"/>
                <a:cs typeface="ArialMT"/>
              </a:rPr>
              <a:t>             daté de l'année en cours en cas première formation de l’année)	                          Contactez notre référent handicap:</a:t>
            </a:r>
          </a:p>
          <a:p>
            <a:pPr indent="266700">
              <a:lnSpc>
                <a:spcPct val="107000"/>
              </a:lnSpc>
            </a:pPr>
            <a:r>
              <a:rPr lang="fr-FR" sz="900" dirty="0">
                <a:solidFill>
                  <a:srgbClr val="000000"/>
                </a:solidFill>
                <a:latin typeface="ArialMT"/>
                <a:ea typeface="Calibri" panose="020F0502020204030204" pitchFamily="34" charset="0"/>
                <a:cs typeface="ArialMT"/>
              </a:rPr>
              <a:t>O  salarié agricole (prendre contact avec votre OCAPIAT)                                                           </a:t>
            </a:r>
            <a:r>
              <a:rPr lang="fr-FR" sz="900" dirty="0">
                <a:solidFill>
                  <a:srgbClr val="000000"/>
                </a:solidFill>
                <a:latin typeface="ArialMT"/>
                <a:ea typeface="Calibri" panose="020F0502020204030204" pitchFamily="34" charset="0"/>
                <a:cs typeface="ArialMT"/>
                <a:hlinkClick r:id="rId5"/>
              </a:rPr>
              <a:t>andre.sieffert@adaf26.org</a:t>
            </a:r>
            <a:endParaRPr lang="fr-FR" sz="900" dirty="0">
              <a:latin typeface="Calibri" panose="020F0502020204030204" pitchFamily="34" charset="0"/>
              <a:ea typeface="Calibri" panose="020F0502020204030204" pitchFamily="34" charset="0"/>
              <a:cs typeface="Times New Roman" panose="02020603050405020304" pitchFamily="18" charset="0"/>
            </a:endParaRPr>
          </a:p>
          <a:p>
            <a:pPr marL="449263" indent="-182563">
              <a:lnSpc>
                <a:spcPct val="107000"/>
              </a:lnSpc>
              <a:spcAft>
                <a:spcPts val="0"/>
              </a:spcAft>
            </a:pPr>
            <a:r>
              <a:rPr lang="fr-FR" sz="900" dirty="0">
                <a:solidFill>
                  <a:srgbClr val="000000"/>
                </a:solidFill>
                <a:latin typeface="ArialMT"/>
                <a:ea typeface="Calibri" panose="020F0502020204030204" pitchFamily="34" charset="0"/>
                <a:cs typeface="ArialMT"/>
              </a:rPr>
              <a:t>O  individuel                            O  autre (nous contacter pour devis)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3950827980"/>
              </p:ext>
            </p:extLst>
          </p:nvPr>
        </p:nvGraphicFramePr>
        <p:xfrm>
          <a:off x="206296" y="2694502"/>
          <a:ext cx="6530661" cy="1923373"/>
        </p:xfrm>
        <a:graphic>
          <a:graphicData uri="http://schemas.openxmlformats.org/drawingml/2006/table">
            <a:tbl>
              <a:tblPr firstRow="1" firstCol="1" bandRow="1">
                <a:tableStyleId>{5C22544A-7EE6-4342-B048-85BDC9FD1C3A}</a:tableStyleId>
              </a:tblPr>
              <a:tblGrid>
                <a:gridCol w="1278488">
                  <a:extLst>
                    <a:ext uri="{9D8B030D-6E8A-4147-A177-3AD203B41FA5}">
                      <a16:colId xmlns:a16="http://schemas.microsoft.com/office/drawing/2014/main" val="20000"/>
                    </a:ext>
                  </a:extLst>
                </a:gridCol>
                <a:gridCol w="5252173">
                  <a:extLst>
                    <a:ext uri="{9D8B030D-6E8A-4147-A177-3AD203B41FA5}">
                      <a16:colId xmlns:a16="http://schemas.microsoft.com/office/drawing/2014/main" val="20001"/>
                    </a:ext>
                  </a:extLst>
                </a:gridCol>
              </a:tblGrid>
              <a:tr h="581354">
                <a:tc>
                  <a:txBody>
                    <a:bodyPr/>
                    <a:lstStyle/>
                    <a:p>
                      <a:pPr algn="ctr">
                        <a:lnSpc>
                          <a:spcPct val="107000"/>
                        </a:lnSpc>
                        <a:spcAft>
                          <a:spcPts val="0"/>
                        </a:spcAft>
                      </a:pPr>
                      <a:r>
                        <a:rPr lang="fr-FR" sz="1000" dirty="0">
                          <a:effectLst/>
                        </a:rPr>
                        <a:t>TITRE DE LA FORMATION</a:t>
                      </a:r>
                    </a:p>
                    <a:p>
                      <a:pPr algn="ctr">
                        <a:lnSpc>
                          <a:spcPct val="107000"/>
                        </a:lnSpc>
                        <a:spcAft>
                          <a:spcPts val="0"/>
                        </a:spcAft>
                      </a:pPr>
                      <a:r>
                        <a:rPr lang="fr-FR" sz="1000" dirty="0">
                          <a:effectLst/>
                        </a:rPr>
                        <a:t>DATES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marL="0" indent="0" algn="ctr">
                        <a:lnSpc>
                          <a:spcPct val="107000"/>
                        </a:lnSpc>
                        <a:spcAft>
                          <a:spcPts val="0"/>
                        </a:spcAft>
                      </a:pPr>
                      <a:endParaRPr lang="fr-FR" sz="1000" b="1" baseline="0" dirty="0">
                        <a:effectLst/>
                      </a:endParaRPr>
                    </a:p>
                  </a:txBody>
                  <a:tcPr marL="0" marR="0" marT="0" marB="0">
                    <a:solidFill>
                      <a:schemeClr val="accent1">
                        <a:lumMod val="60000"/>
                        <a:lumOff val="40000"/>
                      </a:schemeClr>
                    </a:solidFill>
                  </a:tcPr>
                </a:tc>
                <a:extLst>
                  <a:ext uri="{0D108BD9-81ED-4DB2-BD59-A6C34878D82A}">
                    <a16:rowId xmlns:a16="http://schemas.microsoft.com/office/drawing/2014/main" val="10000"/>
                  </a:ext>
                </a:extLst>
              </a:tr>
              <a:tr h="191717">
                <a:tc>
                  <a:txBody>
                    <a:bodyPr/>
                    <a:lstStyle/>
                    <a:p>
                      <a:pPr>
                        <a:lnSpc>
                          <a:spcPct val="107000"/>
                        </a:lnSpc>
                        <a:spcAft>
                          <a:spcPts val="0"/>
                        </a:spcAft>
                      </a:pPr>
                      <a:r>
                        <a:rPr lang="fr-FR" sz="1000" dirty="0">
                          <a:effectLst/>
                        </a:rPr>
                        <a:t>NOM et PRENOM</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91717">
                <a:tc>
                  <a:txBody>
                    <a:bodyPr/>
                    <a:lstStyle/>
                    <a:p>
                      <a:pPr>
                        <a:lnSpc>
                          <a:spcPct val="107000"/>
                        </a:lnSpc>
                        <a:spcAft>
                          <a:spcPts val="0"/>
                        </a:spcAft>
                      </a:pPr>
                      <a:r>
                        <a:rPr lang="fr-FR" sz="1000">
                          <a:effectLst/>
                        </a:rPr>
                        <a:t>DATE DE NAISSANCE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91717">
                <a:tc>
                  <a:txBody>
                    <a:bodyPr/>
                    <a:lstStyle/>
                    <a:p>
                      <a:pPr>
                        <a:lnSpc>
                          <a:spcPct val="107000"/>
                        </a:lnSpc>
                        <a:spcAft>
                          <a:spcPts val="0"/>
                        </a:spcAft>
                      </a:pPr>
                      <a:r>
                        <a:rPr lang="fr-FR" sz="1000" dirty="0">
                          <a:effectLst/>
                        </a:rPr>
                        <a:t>ADRESSE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91717">
                <a:tc>
                  <a:txBody>
                    <a:bodyPr/>
                    <a:lstStyle/>
                    <a:p>
                      <a:pPr>
                        <a:lnSpc>
                          <a:spcPct val="107000"/>
                        </a:lnSpc>
                        <a:spcAft>
                          <a:spcPts val="0"/>
                        </a:spcAft>
                      </a:pPr>
                      <a:r>
                        <a:rPr lang="fr-FR" sz="1000" dirty="0">
                          <a:effectLst/>
                        </a:rPr>
                        <a:t>CODE POSTAL - VILLE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191717">
                <a:tc>
                  <a:txBody>
                    <a:bodyPr/>
                    <a:lstStyle/>
                    <a:p>
                      <a:pPr>
                        <a:lnSpc>
                          <a:spcPct val="107000"/>
                        </a:lnSpc>
                        <a:spcAft>
                          <a:spcPts val="0"/>
                        </a:spcAft>
                      </a:pPr>
                      <a:r>
                        <a:rPr lang="fr-FR" sz="1000">
                          <a:effectLst/>
                        </a:rPr>
                        <a:t>EMAIL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191717">
                <a:tc>
                  <a:txBody>
                    <a:bodyPr/>
                    <a:lstStyle/>
                    <a:p>
                      <a:pPr>
                        <a:lnSpc>
                          <a:spcPct val="107000"/>
                        </a:lnSpc>
                        <a:spcAft>
                          <a:spcPts val="0"/>
                        </a:spcAft>
                      </a:pPr>
                      <a:r>
                        <a:rPr lang="fr-FR" sz="1000">
                          <a:effectLst/>
                        </a:rPr>
                        <a:t>TEL FIXE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91717">
                <a:tc>
                  <a:txBody>
                    <a:bodyPr/>
                    <a:lstStyle/>
                    <a:p>
                      <a:pPr>
                        <a:lnSpc>
                          <a:spcPct val="107000"/>
                        </a:lnSpc>
                        <a:spcAft>
                          <a:spcPts val="0"/>
                        </a:spcAft>
                      </a:pPr>
                      <a:r>
                        <a:rPr lang="fr-FR" sz="1000" dirty="0">
                          <a:effectLst/>
                        </a:rPr>
                        <a:t>TEL PORTABLE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
        <p:nvSpPr>
          <p:cNvPr id="12" name="Rectangle 11"/>
          <p:cNvSpPr/>
          <p:nvPr/>
        </p:nvSpPr>
        <p:spPr>
          <a:xfrm>
            <a:off x="155921" y="4698299"/>
            <a:ext cx="6602179" cy="3969741"/>
          </a:xfrm>
          <a:prstGeom prst="rect">
            <a:avLst/>
          </a:prstGeom>
        </p:spPr>
        <p:txBody>
          <a:bodyPr wrap="square">
            <a:spAutoFit/>
          </a:bodyPr>
          <a:lstStyle/>
          <a:p>
            <a:pPr algn="just">
              <a:lnSpc>
                <a:spcPct val="107000"/>
              </a:lnSpc>
              <a:spcAft>
                <a:spcPts val="0"/>
              </a:spcAft>
            </a:pPr>
            <a:r>
              <a:rPr lang="fr-FR" sz="800" dirty="0">
                <a:latin typeface="ArialMT"/>
                <a:ea typeface="Calibri" panose="020F0502020204030204" pitchFamily="34" charset="0"/>
                <a:cs typeface="ArialMT"/>
              </a:rPr>
              <a:t>1. Cette formation entre dans la catégorie des actions de </a:t>
            </a:r>
            <a:r>
              <a:rPr lang="fr-FR" sz="800" b="1" dirty="0">
                <a:latin typeface="Arial-BoldMT"/>
                <a:ea typeface="Calibri" panose="020F0502020204030204" pitchFamily="34" charset="0"/>
                <a:cs typeface="Arial-BoldMT"/>
              </a:rPr>
              <a:t>perfectionnement.</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2. Les objectifs, contenus, méthodes, nom et qualité des intervenants et modalités d'évaluation de la formation sont communiqués par e-mail.</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3. </a:t>
            </a:r>
            <a:r>
              <a:rPr lang="fr-FR" sz="800" b="1" dirty="0">
                <a:latin typeface="Arial-BoldMT"/>
                <a:ea typeface="Calibri" panose="020F0502020204030204" pitchFamily="34" charset="0"/>
                <a:cs typeface="Arial-BoldMT"/>
              </a:rPr>
              <a:t>Dispositions financières</a:t>
            </a:r>
            <a:r>
              <a:rPr lang="fr-FR" sz="800" dirty="0">
                <a:latin typeface="ArialMT"/>
                <a:ea typeface="Calibri" panose="020F0502020204030204" pitchFamily="34" charset="0"/>
                <a:cs typeface="ArialMT"/>
              </a:rPr>
              <a:t>: la participation financière demandée tient compte du statut du participant et de la régularité de son</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paiement vis à vis du fonds VIVEA. Pour les agriculteurs la participation est prise en charge par VIVEA. A défaut, le montant à régler sera établi sur devis. La participation ne comprend pas les frais de repas, déplacement, hébergement, qui sont à la charge du participant.</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BoldMT"/>
                <a:ea typeface="Calibri" panose="020F0502020204030204" pitchFamily="34" charset="0"/>
                <a:cs typeface="Arial-BoldMT"/>
              </a:rPr>
              <a:t>Un chèque de caution de 100€ TTC </a:t>
            </a:r>
            <a:r>
              <a:rPr lang="fr-FR" sz="800" dirty="0">
                <a:latin typeface="ArialMT"/>
                <a:ea typeface="Calibri" panose="020F0502020204030204" pitchFamily="34" charset="0"/>
                <a:cs typeface="ArialMT"/>
              </a:rPr>
              <a:t>doit être joint au bulletin d'inscription. Pour les agriculteurs, il sera détruit en fin de formation si ce dernier a participé à tous les modules et si sa participation est financée par VIVEA. Il sera encaissé si VIVEA ne finance pas sa participation. Le stagiaire est tenu d’informer l’organisme de formation si VIVEA ne peut pas prendre en charge sa participation.</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4. </a:t>
            </a:r>
            <a:r>
              <a:rPr lang="fr-FR" sz="800" b="1" dirty="0">
                <a:latin typeface="Arial-BoldMT"/>
                <a:ea typeface="Calibri" panose="020F0502020204030204" pitchFamily="34" charset="0"/>
                <a:cs typeface="Arial-BoldMT"/>
              </a:rPr>
              <a:t>Interruption du stage:</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 en cas d'annulation ou de cessation anticipée de la formation du fait de l'organisme de formation, le présent contrat est résilié selon les modalités financières suivantes : les chèques seront retournés.</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 en cas d'abandon du stage par le stagiaire pour un motif autre que la force majeure dûment reconnue, les sommes (caution) versées à l’ADAF ne seront pas remboursées.</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 si le stagiaire est empêché de suivre la formation par suite de force majeure dûment reconnue, le contrat de formation professionnelle est résilié et la caution remboursée</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5. </a:t>
            </a:r>
            <a:r>
              <a:rPr lang="fr-FR" sz="800" b="1" dirty="0">
                <a:latin typeface="Arial-BoldMT"/>
                <a:ea typeface="Calibri" panose="020F0502020204030204" pitchFamily="34" charset="0"/>
                <a:cs typeface="Arial-BoldMT"/>
              </a:rPr>
              <a:t>Délai de rétractation</a:t>
            </a:r>
            <a:r>
              <a:rPr lang="fr-FR" sz="800" dirty="0">
                <a:latin typeface="ArialMT"/>
                <a:ea typeface="Calibri" panose="020F0502020204030204" pitchFamily="34" charset="0"/>
                <a:cs typeface="ArialMT"/>
              </a:rPr>
              <a:t>: à compter de la signature du présent contrat, le stagiaire a un délai de 10 jours pour se rétracter. Il en informe l'organisme de formation par lettre recommandée avec accusé de réception. Dans ce cas, aucune somme ne peut être exigée du stagiaire.</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6. </a:t>
            </a:r>
            <a:r>
              <a:rPr lang="fr-FR" sz="800" b="1" dirty="0">
                <a:latin typeface="Arial-BoldMT"/>
                <a:ea typeface="Calibri" panose="020F0502020204030204" pitchFamily="34" charset="0"/>
                <a:cs typeface="Arial-BoldMT"/>
              </a:rPr>
              <a:t>Clause particulière: </a:t>
            </a:r>
            <a:r>
              <a:rPr lang="fr-FR" sz="800" dirty="0">
                <a:latin typeface="ArialMT"/>
                <a:ea typeface="Calibri" panose="020F0502020204030204" pitchFamily="34" charset="0"/>
                <a:cs typeface="ArialMT"/>
              </a:rPr>
              <a:t>nous nous réservons la possibilité d'annuler ou de reporter à une date ultérieure toute formation, notamment si le nombre de participants est insuffisant.</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7. </a:t>
            </a:r>
            <a:r>
              <a:rPr lang="fr-FR" sz="800" b="1" dirty="0">
                <a:latin typeface="Arial-BoldMT"/>
                <a:ea typeface="Calibri" panose="020F0502020204030204" pitchFamily="34" charset="0"/>
                <a:cs typeface="Arial-BoldMT"/>
              </a:rPr>
              <a:t>Cas de différend</a:t>
            </a:r>
            <a:r>
              <a:rPr lang="fr-FR" sz="800" dirty="0">
                <a:latin typeface="ArialMT"/>
                <a:ea typeface="Calibri" panose="020F0502020204030204" pitchFamily="34" charset="0"/>
                <a:cs typeface="ArialMT"/>
              </a:rPr>
              <a:t>: si une contestation ou un différend n'a pu être réglé à l'amiable, le tribunal de Valence sera seul compétent pour régler le litige.</a:t>
            </a:r>
          </a:p>
          <a:p>
            <a:pPr algn="just">
              <a:lnSpc>
                <a:spcPct val="107000"/>
              </a:lnSpc>
              <a:spcAft>
                <a:spcPts val="0"/>
              </a:spcAft>
            </a:pP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000" dirty="0">
                <a:latin typeface="ArialMT"/>
                <a:ea typeface="Calibri" panose="020F0502020204030204" pitchFamily="34" charset="0"/>
                <a:cs typeface="ArialMT"/>
              </a:rPr>
              <a:t>Fait à : 	                                                             le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fr-FR" sz="800" dirty="0">
              <a:latin typeface="ArialMT"/>
              <a:ea typeface="Calibri" panose="020F0502020204030204" pitchFamily="34" charset="0"/>
              <a:cs typeface="ArialMT"/>
            </a:endParaRPr>
          </a:p>
          <a:p>
            <a:pPr algn="just">
              <a:lnSpc>
                <a:spcPct val="107000"/>
              </a:lnSpc>
              <a:spcAft>
                <a:spcPts val="0"/>
              </a:spcAft>
            </a:pPr>
            <a:endParaRPr lang="fr-FR" sz="800" b="1" dirty="0">
              <a:latin typeface="ArialMT"/>
              <a:ea typeface="Calibri" panose="020F0502020204030204" pitchFamily="34" charset="0"/>
              <a:cs typeface="Arial-BoldMT"/>
            </a:endParaRPr>
          </a:p>
          <a:p>
            <a:pPr algn="just">
              <a:lnSpc>
                <a:spcPct val="107000"/>
              </a:lnSpc>
              <a:spcAft>
                <a:spcPts val="0"/>
              </a:spcAft>
            </a:pPr>
            <a:r>
              <a:rPr lang="fr-FR" sz="1000" b="1" dirty="0">
                <a:latin typeface="Arial-BoldMT"/>
                <a:ea typeface="Calibri" panose="020F0502020204030204" pitchFamily="34" charset="0"/>
                <a:cs typeface="Arial-BoldMT"/>
              </a:rPr>
              <a:t>Le stagiaire 		L’entreprise 		Le responsable formation ADAF</a:t>
            </a:r>
            <a:endParaRPr lang="fr-FR" sz="11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000" dirty="0">
                <a:latin typeface="ArialMT"/>
                <a:ea typeface="Calibri" panose="020F0502020204030204" pitchFamily="34" charset="0"/>
                <a:cs typeface="ArialMT"/>
              </a:rPr>
              <a:t>(Signature) 		(signature)		(Signature et cachet)</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fr-FR"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Espace réservé du pied de page 6"/>
          <p:cNvSpPr txBox="1">
            <a:spLocks noGrp="1"/>
          </p:cNvSpPr>
          <p:nvPr>
            <p:ph type="ftr" sz="quarter" idx="11"/>
          </p:nvPr>
        </p:nvSpPr>
        <p:spPr>
          <a:xfrm>
            <a:off x="121043" y="8748464"/>
            <a:ext cx="6615914" cy="415498"/>
          </a:xfrm>
          <a:prstGeom prst="rect">
            <a:avLst/>
          </a:prstGeom>
          <a:noFill/>
        </p:spPr>
        <p:txBody>
          <a:bodyPr wrap="none" rtlCol="0">
            <a:spAutoFit/>
          </a:bodyPr>
          <a:lstStyle/>
          <a:p>
            <a:r>
              <a:rPr lang="fr-FR" sz="1050" i="1" dirty="0"/>
              <a:t>Association Drômoise d’Agroforesterie - 26160 Pont-de-Barret - SIRET : 815 296 561 00039 - APE : 9499Z</a:t>
            </a:r>
          </a:p>
          <a:p>
            <a:r>
              <a:rPr lang="fr-FR" sz="1050" i="1" dirty="0"/>
              <a:t>Organisme de formation enregistré sous le numéro </a:t>
            </a:r>
            <a:r>
              <a:rPr lang="fr-FR" sz="1050" dirty="0"/>
              <a:t>84260253726 </a:t>
            </a:r>
            <a:r>
              <a:rPr lang="fr-FR" sz="1050" i="1" dirty="0"/>
              <a:t>auprès du préfet de la région Auvergne-Rhône-Alpes</a:t>
            </a:r>
            <a:endParaRPr lang="fr-FR" sz="1050" dirty="0"/>
          </a:p>
        </p:txBody>
      </p:sp>
      <p:cxnSp>
        <p:nvCxnSpPr>
          <p:cNvPr id="3" name="Connecteur droit 2">
            <a:extLst>
              <a:ext uri="{FF2B5EF4-FFF2-40B4-BE49-F238E27FC236}">
                <a16:creationId xmlns:a16="http://schemas.microsoft.com/office/drawing/2014/main" id="{AD0C808F-0431-48D6-9A5D-AB429A1B4F9C}"/>
              </a:ext>
            </a:extLst>
          </p:cNvPr>
          <p:cNvCxnSpPr>
            <a:cxnSpLocks/>
          </p:cNvCxnSpPr>
          <p:nvPr/>
        </p:nvCxnSpPr>
        <p:spPr>
          <a:xfrm>
            <a:off x="4365104" y="1763688"/>
            <a:ext cx="0" cy="7920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9038715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5915</TotalTime>
  <Words>646</Words>
  <Application>Microsoft Office PowerPoint</Application>
  <PresentationFormat>Affichage à l'écran (4:3)</PresentationFormat>
  <Paragraphs>50</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Arial-BoldMT</vt:lpstr>
      <vt:lpstr>ArialMT</vt:lpstr>
      <vt:lpstr>Calibri</vt:lpstr>
      <vt:lpstr>Thème Office</vt:lpstr>
      <vt:lpstr>Présentation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André SIEFFERT</dc:creator>
  <cp:lastModifiedBy>Amandine Faury</cp:lastModifiedBy>
  <cp:revision>257</cp:revision>
  <cp:lastPrinted>2021-07-13T14:36:38Z</cp:lastPrinted>
  <dcterms:created xsi:type="dcterms:W3CDTF">2016-03-29T11:56:01Z</dcterms:created>
  <dcterms:modified xsi:type="dcterms:W3CDTF">2022-10-04T10:01:26Z</dcterms:modified>
</cp:coreProperties>
</file>