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6858000" cy="9144000" type="screen4x3"/>
  <p:notesSz cx="6888163"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4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72" autoAdjust="0"/>
    <p:restoredTop sz="94660"/>
  </p:normalViewPr>
  <p:slideViewPr>
    <p:cSldViewPr>
      <p:cViewPr varScale="1">
        <p:scale>
          <a:sx n="81" d="100"/>
          <a:sy n="81" d="100"/>
        </p:scale>
        <p:origin x="3414"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190EDB-BFD4-4E9A-B286-484E2DD950D6}" type="datetimeFigureOut">
              <a:rPr lang="fr-FR" smtClean="0"/>
              <a:t>24/08/2021</a:t>
            </a:fld>
            <a:endParaRPr lang="fr-FR"/>
          </a:p>
        </p:txBody>
      </p:sp>
      <p:sp>
        <p:nvSpPr>
          <p:cNvPr id="4" name="Espace réservé du pied de page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1718D4D7-345B-49B3-A1B1-CF23E3D913EE}" type="slidenum">
              <a:rPr lang="fr-FR" smtClean="0"/>
              <a:t>‹N°›</a:t>
            </a:fld>
            <a:endParaRPr lang="fr-FR"/>
          </a:p>
        </p:txBody>
      </p:sp>
    </p:spTree>
    <p:extLst>
      <p:ext uri="{BB962C8B-B14F-4D97-AF65-F5344CB8AC3E}">
        <p14:creationId xmlns:p14="http://schemas.microsoft.com/office/powerpoint/2010/main" val="424088586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8D1C8F22-5DE7-48B9-80BB-E2692B66CBAF}" type="datetimeFigureOut">
              <a:rPr lang="fr-FR" smtClean="0"/>
              <a:t>24/08/2021</a:t>
            </a:fld>
            <a:endParaRPr lang="fr-FR"/>
          </a:p>
        </p:txBody>
      </p:sp>
      <p:sp>
        <p:nvSpPr>
          <p:cNvPr id="4" name="Espace réservé de l'image des diapositives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6606" tIns="48303" rIns="96606" bIns="48303" rtlCol="0" anchor="ctr"/>
          <a:lstStyle/>
          <a:p>
            <a:endParaRPr lang="fr-FR"/>
          </a:p>
        </p:txBody>
      </p:sp>
      <p:sp>
        <p:nvSpPr>
          <p:cNvPr id="5" name="Espace réservé des commentair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23F365DF-6193-4C02-BD07-48E957348F04}" type="slidenum">
              <a:rPr lang="fr-FR" smtClean="0"/>
              <a:t>‹N°›</a:t>
            </a:fld>
            <a:endParaRPr lang="fr-FR"/>
          </a:p>
        </p:txBody>
      </p:sp>
    </p:spTree>
    <p:extLst>
      <p:ext uri="{BB962C8B-B14F-4D97-AF65-F5344CB8AC3E}">
        <p14:creationId xmlns:p14="http://schemas.microsoft.com/office/powerpoint/2010/main" val="73979731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3F365DF-6193-4C02-BD07-48E957348F04}" type="slidenum">
              <a:rPr lang="fr-FR" smtClean="0"/>
              <a:t>1</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163552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3F365DF-6193-4C02-BD07-48E957348F04}" type="slidenum">
              <a:rPr lang="fr-FR" smtClean="0"/>
              <a:t>2</a:t>
            </a:fld>
            <a:endParaRPr lang="fr-FR"/>
          </a:p>
        </p:txBody>
      </p:sp>
    </p:spTree>
    <p:extLst>
      <p:ext uri="{BB962C8B-B14F-4D97-AF65-F5344CB8AC3E}">
        <p14:creationId xmlns:p14="http://schemas.microsoft.com/office/powerpoint/2010/main" val="752944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3F365DF-6193-4C02-BD07-48E957348F04}" type="slidenum">
              <a:rPr lang="fr-FR" smtClean="0"/>
              <a:t>3</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12927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Cliquez pour modifier le style du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469BE57-0FCD-4850-BF6A-329067574218}" type="datetime1">
              <a:rPr lang="fr-FR" smtClean="0"/>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80832B5-2C22-43AE-8439-EBC4083653EA}" type="datetime1">
              <a:rPr lang="fr-FR" smtClean="0"/>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06547CF-5978-4D8B-A419-B388C2D57D31}" type="datetime1">
              <a:rPr lang="fr-FR" smtClean="0"/>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8843F6-90AD-414A-BD5D-33B227E9C9A6}" type="datetime1">
              <a:rPr lang="fr-FR" smtClean="0"/>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A81491F-C544-4322-901E-397E2E4D63A2}" type="datetime1">
              <a:rPr lang="fr-FR" smtClean="0"/>
              <a:t>24/08/2021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07CBC12-BE41-45CD-BE4A-A1B7EB1D3006}" type="datetime1">
              <a:rPr lang="fr-FR" smtClean="0"/>
              <a:t>24/08/2021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F4B87B0-8E69-4DF1-8574-9B0DEF462BE3}" type="datetime1">
              <a:rPr lang="fr-FR" smtClean="0"/>
              <a:t>24/08/2021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B95A608-EFBA-4336-A6D7-14E5F06BF46C}" type="datetime1">
              <a:rPr lang="fr-FR" smtClean="0"/>
              <a:t>24/08/2021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A0C111-6D2F-4B37-A4F5-5A4F9BD64B3D}" type="datetime1">
              <a:rPr lang="fr-FR" smtClean="0"/>
              <a:t>24/08/2021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15C3B45-55B4-4518-A6FC-098C73E8515D}" type="datetime1">
              <a:rPr lang="fr-FR" smtClean="0"/>
              <a:t>24/08/2021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32C30E5-1D6E-4908-9CB5-ED44F63A5011}" type="datetime1">
              <a:rPr lang="fr-FR" smtClean="0"/>
              <a:t>24/08/2021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14BF76-BE9B-4C66-93A6-21D39FAB87E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58618D9-6ECA-489B-A4A1-D92A60BAD513}" type="datetime1">
              <a:rPr lang="fr-FR" smtClean="0"/>
              <a:t>24/08/2021</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714BF76-BE9B-4C66-93A6-21D39FAB87E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http/www.covoit.net/isere/evenement.html?id=14513447z40926f171wwjxjib" TargetMode="External"/><Relationship Id="rId7"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 coins arrondis 32">
            <a:extLst>
              <a:ext uri="{FF2B5EF4-FFF2-40B4-BE49-F238E27FC236}">
                <a16:creationId xmlns:a16="http://schemas.microsoft.com/office/drawing/2014/main" id="{884C3BD2-4DF1-4AFF-BFB8-E6B3FFACB4B6}"/>
              </a:ext>
            </a:extLst>
          </p:cNvPr>
          <p:cNvSpPr/>
          <p:nvPr/>
        </p:nvSpPr>
        <p:spPr>
          <a:xfrm>
            <a:off x="2471207" y="3977589"/>
            <a:ext cx="4303641" cy="2042571"/>
          </a:xfrm>
          <a:prstGeom prst="roundRect">
            <a:avLst/>
          </a:prstGeom>
          <a:solidFill>
            <a:srgbClr val="8EB4E3"/>
          </a:solidFill>
          <a:ln cap="flat">
            <a:round/>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dk1">
              <a:hueOff val="0"/>
              <a:satOff val="0"/>
              <a:lumOff val="0"/>
              <a:alphaOff val="0"/>
            </a:schemeClr>
          </a:fontRef>
        </p:style>
      </p:sp>
      <p:sp>
        <p:nvSpPr>
          <p:cNvPr id="2" name="Rectangle à coins arrondis 1"/>
          <p:cNvSpPr/>
          <p:nvPr/>
        </p:nvSpPr>
        <p:spPr>
          <a:xfrm>
            <a:off x="145930" y="73629"/>
            <a:ext cx="5011261" cy="954108"/>
          </a:xfrm>
          <a:prstGeom prst="roundRect">
            <a:avLst/>
          </a:prstGeom>
          <a:solidFill>
            <a:srgbClr val="DC96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4" name="ZoneTexte 3"/>
          <p:cNvSpPr txBox="1"/>
          <p:nvPr/>
        </p:nvSpPr>
        <p:spPr>
          <a:xfrm>
            <a:off x="168490" y="41494"/>
            <a:ext cx="4963445" cy="954107"/>
          </a:xfrm>
          <a:prstGeom prst="rect">
            <a:avLst/>
          </a:prstGeom>
          <a:noFill/>
        </p:spPr>
        <p:txBody>
          <a:bodyPr wrap="square" rtlCol="0">
            <a:spAutoFit/>
          </a:bodyPr>
          <a:lstStyle/>
          <a:p>
            <a:pPr algn="just" defTabSz="898525" fontAlgn="base">
              <a:spcBef>
                <a:spcPct val="0"/>
              </a:spcBef>
              <a:spcAft>
                <a:spcPct val="0"/>
              </a:spcAft>
            </a:pPr>
            <a:r>
              <a:rPr lang="fr-FR" sz="2000" b="1" dirty="0">
                <a:solidFill>
                  <a:schemeClr val="bg1"/>
                </a:solidFill>
                <a:latin typeface="Calibri" pitchFamily="34" charset="0"/>
                <a:ea typeface="Calibri" pitchFamily="34" charset="0"/>
                <a:cs typeface="Times New Roman" pitchFamily="18" charset="0"/>
              </a:rPr>
              <a:t>FORMATION 	             </a:t>
            </a:r>
            <a:r>
              <a:rPr lang="fr-FR" sz="2000" b="1" i="1" dirty="0">
                <a:solidFill>
                  <a:schemeClr val="bg1"/>
                </a:solidFill>
                <a:latin typeface="Calibri" pitchFamily="34" charset="0"/>
                <a:ea typeface="Calibri" pitchFamily="34" charset="0"/>
                <a:cs typeface="Times New Roman" pitchFamily="18" charset="0"/>
              </a:rPr>
              <a:t>05 et 06 octobre</a:t>
            </a:r>
            <a:r>
              <a:rPr lang="fr-FR" b="1" i="1" dirty="0">
                <a:solidFill>
                  <a:schemeClr val="bg1"/>
                </a:solidFill>
                <a:latin typeface="Calibri" pitchFamily="34" charset="0"/>
                <a:ea typeface="Calibri" pitchFamily="34" charset="0"/>
                <a:cs typeface="Times New Roman" pitchFamily="18" charset="0"/>
              </a:rPr>
              <a:t> </a:t>
            </a:r>
            <a:r>
              <a:rPr lang="fr-FR" b="1" i="1" dirty="0">
                <a:solidFill>
                  <a:schemeClr val="bg1"/>
                </a:solidFill>
                <a:latin typeface="Calibri" pitchFamily="34" charset="0"/>
                <a:cs typeface="Times New Roman" pitchFamily="18" charset="0"/>
              </a:rPr>
              <a:t>2021</a:t>
            </a:r>
          </a:p>
          <a:p>
            <a:pPr algn="just" defTabSz="898525" fontAlgn="base">
              <a:spcBef>
                <a:spcPct val="0"/>
              </a:spcBef>
              <a:spcAft>
                <a:spcPct val="0"/>
              </a:spcAft>
            </a:pPr>
            <a:r>
              <a:rPr lang="fr-FR" b="1" dirty="0"/>
              <a:t>Les vers de terre, piliers de la fertilité des sols</a:t>
            </a:r>
          </a:p>
          <a:p>
            <a:pPr algn="just" defTabSz="898525" fontAlgn="base">
              <a:spcBef>
                <a:spcPct val="0"/>
              </a:spcBef>
              <a:spcAft>
                <a:spcPct val="0"/>
              </a:spcAft>
            </a:pPr>
            <a:r>
              <a:rPr lang="fr-FR" i="1" dirty="0">
                <a:solidFill>
                  <a:schemeClr val="bg1"/>
                </a:solidFill>
                <a:latin typeface="Calibri" pitchFamily="34" charset="0"/>
                <a:cs typeface="Times New Roman" pitchFamily="18" charset="0"/>
              </a:rPr>
              <a:t>avec </a:t>
            </a:r>
            <a:r>
              <a:rPr lang="fr-FR" b="1" i="1" dirty="0">
                <a:solidFill>
                  <a:schemeClr val="bg1"/>
                </a:solidFill>
                <a:latin typeface="Calibri" pitchFamily="34" charset="0"/>
                <a:cs typeface="Times New Roman" pitchFamily="18" charset="0"/>
              </a:rPr>
              <a:t>Marcel Bouché </a:t>
            </a:r>
            <a:r>
              <a:rPr lang="fr-FR" i="1" dirty="0">
                <a:solidFill>
                  <a:schemeClr val="bg1"/>
                </a:solidFill>
                <a:latin typeface="Calibri" pitchFamily="34" charset="0"/>
                <a:cs typeface="Times New Roman" pitchFamily="18" charset="0"/>
              </a:rPr>
              <a:t>et</a:t>
            </a:r>
            <a:r>
              <a:rPr lang="fr-FR" b="1" i="1" dirty="0">
                <a:solidFill>
                  <a:schemeClr val="bg1"/>
                </a:solidFill>
                <a:latin typeface="Calibri" pitchFamily="34" charset="0"/>
                <a:cs typeface="Times New Roman" pitchFamily="18" charset="0"/>
              </a:rPr>
              <a:t> Amandine Faury</a:t>
            </a:r>
          </a:p>
        </p:txBody>
      </p:sp>
      <p:sp>
        <p:nvSpPr>
          <p:cNvPr id="7" name="ZoneTexte 6"/>
          <p:cNvSpPr txBox="1"/>
          <p:nvPr/>
        </p:nvSpPr>
        <p:spPr>
          <a:xfrm>
            <a:off x="2503536" y="1414092"/>
            <a:ext cx="4259521" cy="2123658"/>
          </a:xfrm>
          <a:prstGeom prst="rect">
            <a:avLst/>
          </a:prstGeom>
          <a:noFill/>
        </p:spPr>
        <p:txBody>
          <a:bodyPr wrap="square" rtlCol="0">
            <a:spAutoFit/>
          </a:bodyPr>
          <a:lstStyle/>
          <a:p>
            <a:pPr marL="171450" indent="-171450">
              <a:buFont typeface="Wingdings" panose="05000000000000000000" pitchFamily="2" charset="2"/>
              <a:buChar char="ü"/>
            </a:pPr>
            <a:r>
              <a:rPr lang="fr-FR" sz="1200" dirty="0"/>
              <a:t>Identifier les caractéristiques principales des vers de terre (espèces, niches écologiques, comportements, particularités anatomique…)</a:t>
            </a:r>
          </a:p>
          <a:p>
            <a:pPr marL="171450" indent="-171450">
              <a:buFont typeface="Wingdings" panose="05000000000000000000" pitchFamily="2" charset="2"/>
              <a:buChar char="ü"/>
            </a:pPr>
            <a:r>
              <a:rPr lang="fr-FR" sz="1200" dirty="0"/>
              <a:t>Reconnaître le rôle des VDT dans la fertilité des sols et le développement des plantes</a:t>
            </a:r>
          </a:p>
          <a:p>
            <a:pPr marL="171450" indent="-171450">
              <a:buFont typeface="Wingdings" panose="05000000000000000000" pitchFamily="2" charset="2"/>
              <a:buChar char="ü"/>
            </a:pPr>
            <a:r>
              <a:rPr lang="fr-FR" sz="1200" dirty="0"/>
              <a:t>Déterminer les pratiques agricoles qui favorisent et celles qui freinent le développement des populations de VDT</a:t>
            </a:r>
          </a:p>
          <a:p>
            <a:pPr marL="171450" indent="-171450">
              <a:buFont typeface="Wingdings" panose="05000000000000000000" pitchFamily="2" charset="2"/>
              <a:buChar char="ü"/>
            </a:pPr>
            <a:r>
              <a:rPr lang="fr-FR" sz="1200" dirty="0"/>
              <a:t>Quantifier les populations de VDT nécessaires à la bonne fonctionnalité de son sol</a:t>
            </a:r>
          </a:p>
          <a:p>
            <a:pPr marL="171450" indent="-171450">
              <a:buFont typeface="Wingdings" panose="05000000000000000000" pitchFamily="2" charset="2"/>
              <a:buChar char="ü"/>
            </a:pPr>
            <a:r>
              <a:rPr lang="fr-FR" sz="1200" dirty="0"/>
              <a:t>Diagnostiquer et évaluer les populations de VDT et l’état de son sol</a:t>
            </a:r>
          </a:p>
        </p:txBody>
      </p:sp>
      <p:sp>
        <p:nvSpPr>
          <p:cNvPr id="20" name="Rectangle 19">
            <a:hlinkClick r:id="rId3"/>
          </p:cNvPr>
          <p:cNvSpPr/>
          <p:nvPr/>
        </p:nvSpPr>
        <p:spPr>
          <a:xfrm>
            <a:off x="94943" y="1186703"/>
            <a:ext cx="2314205" cy="7915803"/>
          </a:xfrm>
          <a:prstGeom prst="rect">
            <a:avLst/>
          </a:prstGeom>
          <a:solidFill>
            <a:srgbClr val="DC96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21" name="ZoneTexte 20"/>
          <p:cNvSpPr txBox="1"/>
          <p:nvPr/>
        </p:nvSpPr>
        <p:spPr>
          <a:xfrm>
            <a:off x="68917" y="1239831"/>
            <a:ext cx="2376264" cy="4170372"/>
          </a:xfrm>
          <a:prstGeom prst="rect">
            <a:avLst/>
          </a:prstGeom>
          <a:noFill/>
        </p:spPr>
        <p:txBody>
          <a:bodyPr wrap="square" rtlCol="0">
            <a:spAutoFit/>
          </a:bodyPr>
          <a:lstStyle/>
          <a:p>
            <a:r>
              <a:rPr lang="fr-FR" sz="1200" b="1" dirty="0"/>
              <a:t>Intervenants : </a:t>
            </a:r>
          </a:p>
          <a:p>
            <a:r>
              <a:rPr lang="fr-FR" sz="1600" b="1" dirty="0"/>
              <a:t>Marcel Bouché,</a:t>
            </a:r>
          </a:p>
          <a:p>
            <a:r>
              <a:rPr lang="fr-FR" sz="1400" dirty="0"/>
              <a:t>ancien chercheur à l’INRA, spécialiste mondialement reconnu sur les vers de terre</a:t>
            </a:r>
            <a:r>
              <a:rPr lang="fr-FR" sz="1400" b="1" dirty="0"/>
              <a:t> </a:t>
            </a:r>
            <a:endParaRPr lang="fr-FR" sz="1600" b="1" dirty="0"/>
          </a:p>
          <a:p>
            <a:r>
              <a:rPr lang="fr-FR" sz="1600" b="1" dirty="0"/>
              <a:t>Amandine Faury,</a:t>
            </a:r>
          </a:p>
          <a:p>
            <a:r>
              <a:rPr lang="fr-FR" sz="1400" dirty="0"/>
              <a:t>Chargée de mission Maraîchage sur Sol Vivant à l’ADAF</a:t>
            </a:r>
          </a:p>
          <a:p>
            <a:endParaRPr lang="fr-FR" sz="1100" dirty="0"/>
          </a:p>
          <a:p>
            <a:r>
              <a:rPr lang="fr-FR" sz="1200" b="1" dirty="0"/>
              <a:t>Animatrice : </a:t>
            </a:r>
          </a:p>
          <a:p>
            <a:r>
              <a:rPr lang="fr-FR" sz="1400" b="1" dirty="0"/>
              <a:t>Amandine Faury</a:t>
            </a:r>
          </a:p>
          <a:p>
            <a:endParaRPr lang="fr-FR" sz="1100" b="1" dirty="0"/>
          </a:p>
          <a:p>
            <a:r>
              <a:rPr lang="fr-FR" sz="1200" b="1" dirty="0"/>
              <a:t>Lieu : </a:t>
            </a:r>
          </a:p>
          <a:p>
            <a:r>
              <a:rPr lang="fr-FR" sz="1200" b="1" dirty="0"/>
              <a:t>Salle communale de Soyans </a:t>
            </a:r>
          </a:p>
          <a:p>
            <a:r>
              <a:rPr lang="fr-FR" sz="1200" dirty="0"/>
              <a:t>1705 Route de Soyans</a:t>
            </a:r>
          </a:p>
          <a:p>
            <a:r>
              <a:rPr lang="fr-FR" sz="1200" dirty="0"/>
              <a:t>Quartier Talon </a:t>
            </a:r>
          </a:p>
          <a:p>
            <a:r>
              <a:rPr lang="fr-FR" sz="1200" dirty="0"/>
              <a:t>26400 Soyans</a:t>
            </a:r>
          </a:p>
          <a:p>
            <a:r>
              <a:rPr lang="fr-FR" sz="1200" b="1" dirty="0"/>
              <a:t>Contact : </a:t>
            </a:r>
            <a:r>
              <a:rPr lang="fr-FR" sz="1100" u="sng" dirty="0">
                <a:solidFill>
                  <a:srgbClr val="080CB8"/>
                </a:solidFill>
              </a:rPr>
              <a:t>andre.sieffert@adaf26.org</a:t>
            </a:r>
          </a:p>
          <a:p>
            <a:r>
              <a:rPr lang="fr-FR" sz="1100" dirty="0"/>
              <a:t>Tel : 06 48 18 23 77 (9h00-17h00)</a:t>
            </a:r>
          </a:p>
        </p:txBody>
      </p:sp>
      <p:sp>
        <p:nvSpPr>
          <p:cNvPr id="23" name="ZoneTexte 22"/>
          <p:cNvSpPr txBox="1"/>
          <p:nvPr/>
        </p:nvSpPr>
        <p:spPr>
          <a:xfrm>
            <a:off x="111095" y="6972769"/>
            <a:ext cx="2304256" cy="507831"/>
          </a:xfrm>
          <a:prstGeom prst="rect">
            <a:avLst/>
          </a:prstGeom>
          <a:noFill/>
        </p:spPr>
        <p:txBody>
          <a:bodyPr wrap="square" rtlCol="0">
            <a:spAutoFit/>
          </a:bodyPr>
          <a:lstStyle/>
          <a:p>
            <a:endParaRPr lang="fr-FR" sz="900" dirty="0"/>
          </a:p>
          <a:p>
            <a:r>
              <a:rPr lang="fr-FR" sz="900" dirty="0"/>
              <a:t>* Pour les salariés agricoles, un financement FAFSEA est possible.</a:t>
            </a:r>
          </a:p>
        </p:txBody>
      </p:sp>
      <p:pic>
        <p:nvPicPr>
          <p:cNvPr id="28" name="Imag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45223" y="61711"/>
            <a:ext cx="1446349" cy="1084762"/>
          </a:xfrm>
          <a:prstGeom prst="rect">
            <a:avLst/>
          </a:prstGeom>
        </p:spPr>
      </p:pic>
      <p:sp>
        <p:nvSpPr>
          <p:cNvPr id="22" name="ZoneTexte 21">
            <a:extLst>
              <a:ext uri="{FF2B5EF4-FFF2-40B4-BE49-F238E27FC236}">
                <a16:creationId xmlns:a16="http://schemas.microsoft.com/office/drawing/2014/main" id="{12AE96B8-2DE3-4788-84AB-EC5C5177563D}"/>
              </a:ext>
            </a:extLst>
          </p:cNvPr>
          <p:cNvSpPr txBox="1"/>
          <p:nvPr/>
        </p:nvSpPr>
        <p:spPr>
          <a:xfrm>
            <a:off x="3866226" y="1071170"/>
            <a:ext cx="1165255" cy="369332"/>
          </a:xfrm>
          <a:prstGeom prst="rect">
            <a:avLst/>
          </a:prstGeom>
          <a:noFill/>
        </p:spPr>
        <p:txBody>
          <a:bodyPr wrap="none" rtlCol="0">
            <a:spAutoFit/>
          </a:bodyPr>
          <a:lstStyle/>
          <a:p>
            <a:r>
              <a:rPr lang="fr-FR" b="1" dirty="0">
                <a:solidFill>
                  <a:srgbClr val="ABCA39"/>
                </a:solidFill>
              </a:rPr>
              <a:t>OBJECTIFS</a:t>
            </a:r>
            <a:endParaRPr lang="fr-FR" dirty="0"/>
          </a:p>
        </p:txBody>
      </p:sp>
      <p:sp>
        <p:nvSpPr>
          <p:cNvPr id="25" name="ZoneTexte 24">
            <a:extLst>
              <a:ext uri="{FF2B5EF4-FFF2-40B4-BE49-F238E27FC236}">
                <a16:creationId xmlns:a16="http://schemas.microsoft.com/office/drawing/2014/main" id="{F8588361-302D-426C-B868-EC7265A5FD62}"/>
              </a:ext>
            </a:extLst>
          </p:cNvPr>
          <p:cNvSpPr txBox="1"/>
          <p:nvPr/>
        </p:nvSpPr>
        <p:spPr>
          <a:xfrm>
            <a:off x="3686785" y="3490934"/>
            <a:ext cx="1524135" cy="369332"/>
          </a:xfrm>
          <a:prstGeom prst="rect">
            <a:avLst/>
          </a:prstGeom>
          <a:noFill/>
        </p:spPr>
        <p:txBody>
          <a:bodyPr wrap="none" rtlCol="0">
            <a:spAutoFit/>
          </a:bodyPr>
          <a:lstStyle/>
          <a:p>
            <a:r>
              <a:rPr lang="fr-FR" b="1" dirty="0">
                <a:solidFill>
                  <a:srgbClr val="ABCA39"/>
                </a:solidFill>
              </a:rPr>
              <a:t>PROGRAMME</a:t>
            </a:r>
            <a:endParaRPr lang="fr-FR" dirty="0"/>
          </a:p>
        </p:txBody>
      </p:sp>
      <p:grpSp>
        <p:nvGrpSpPr>
          <p:cNvPr id="35" name="Groupe 34">
            <a:extLst>
              <a:ext uri="{FF2B5EF4-FFF2-40B4-BE49-F238E27FC236}">
                <a16:creationId xmlns:a16="http://schemas.microsoft.com/office/drawing/2014/main" id="{67B03DA9-1FE6-4AD7-9CE4-DA703E9C71D7}"/>
              </a:ext>
            </a:extLst>
          </p:cNvPr>
          <p:cNvGrpSpPr/>
          <p:nvPr/>
        </p:nvGrpSpPr>
        <p:grpSpPr>
          <a:xfrm>
            <a:off x="2512593" y="6068648"/>
            <a:ext cx="4303641" cy="3013642"/>
            <a:chOff x="91662" y="144492"/>
            <a:chExt cx="4303641" cy="2911258"/>
          </a:xfrm>
        </p:grpSpPr>
        <p:sp>
          <p:nvSpPr>
            <p:cNvPr id="36" name="Rectangle : coins arrondis 35">
              <a:extLst>
                <a:ext uri="{FF2B5EF4-FFF2-40B4-BE49-F238E27FC236}">
                  <a16:creationId xmlns:a16="http://schemas.microsoft.com/office/drawing/2014/main" id="{B1F6D6D8-531C-4059-9A68-A4961E7E32DD}"/>
                </a:ext>
              </a:extLst>
            </p:cNvPr>
            <p:cNvSpPr/>
            <p:nvPr/>
          </p:nvSpPr>
          <p:spPr>
            <a:xfrm>
              <a:off x="91662" y="144492"/>
              <a:ext cx="4303641" cy="2911258"/>
            </a:xfrm>
            <a:prstGeom prst="roundRect">
              <a:avLst/>
            </a:prstGeom>
            <a:solidFill>
              <a:srgbClr val="8EB4E3"/>
            </a:solidFill>
            <a:ln cap="flat">
              <a:round/>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dk1">
                <a:hueOff val="0"/>
                <a:satOff val="0"/>
                <a:lumOff val="0"/>
                <a:alphaOff val="0"/>
              </a:schemeClr>
            </a:fontRef>
          </p:style>
        </p:sp>
        <p:sp>
          <p:nvSpPr>
            <p:cNvPr id="37" name="Rectangle : coins arrondis 4">
              <a:extLst>
                <a:ext uri="{FF2B5EF4-FFF2-40B4-BE49-F238E27FC236}">
                  <a16:creationId xmlns:a16="http://schemas.microsoft.com/office/drawing/2014/main" id="{1581274A-5505-48E6-AB11-2721D7B09FCA}"/>
                </a:ext>
              </a:extLst>
            </p:cNvPr>
            <p:cNvSpPr txBox="1"/>
            <p:nvPr/>
          </p:nvSpPr>
          <p:spPr>
            <a:xfrm>
              <a:off x="221869" y="273321"/>
              <a:ext cx="4043225" cy="27322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96000" tIns="0" rIns="0" bIns="0" numCol="1" spcCol="1270" anchor="ctr" anchorCtr="0">
              <a:noAutofit/>
            </a:bodyPr>
            <a:lstStyle/>
            <a:p>
              <a:pPr defTabSz="488950">
                <a:spcBef>
                  <a:spcPct val="0"/>
                </a:spcBef>
              </a:pPr>
              <a:r>
                <a:rPr lang="fr-FR" sz="1100" b="1" dirty="0">
                  <a:solidFill>
                    <a:prstClr val="black">
                      <a:hueOff val="0"/>
                      <a:satOff val="0"/>
                      <a:lumOff val="0"/>
                      <a:alphaOff val="0"/>
                    </a:prstClr>
                  </a:solidFill>
                  <a:latin typeface="Calibri"/>
                </a:rPr>
                <a:t>*Les pratiques agricoles à éviter/limiter</a:t>
              </a:r>
            </a:p>
            <a:p>
              <a:pPr defTabSz="488950">
                <a:spcBef>
                  <a:spcPct val="0"/>
                </a:spcBef>
              </a:pPr>
              <a:r>
                <a:rPr lang="fr-FR" sz="1100" dirty="0">
                  <a:solidFill>
                    <a:prstClr val="black">
                      <a:hueOff val="0"/>
                      <a:satOff val="0"/>
                      <a:lumOff val="0"/>
                      <a:alphaOff val="0"/>
                    </a:prstClr>
                  </a:solidFill>
                  <a:latin typeface="Calibri"/>
                </a:rPr>
                <a:t>Impact des produits phytosanitaires - Impact des différents types de travail du sol et périodes les plus critiques</a:t>
              </a:r>
            </a:p>
            <a:p>
              <a:pPr defTabSz="488950">
                <a:spcBef>
                  <a:spcPct val="0"/>
                </a:spcBef>
              </a:pPr>
              <a:r>
                <a:rPr lang="fr-FR" sz="1100" b="1" dirty="0">
                  <a:solidFill>
                    <a:prstClr val="black">
                      <a:hueOff val="0"/>
                      <a:satOff val="0"/>
                      <a:lumOff val="0"/>
                      <a:alphaOff val="0"/>
                    </a:prstClr>
                  </a:solidFill>
                  <a:latin typeface="Calibri"/>
                </a:rPr>
                <a:t>*Les pratiques agricoles à adopter pour développer les populations de VDT</a:t>
              </a:r>
            </a:p>
            <a:p>
              <a:pPr defTabSz="488950">
                <a:spcBef>
                  <a:spcPct val="0"/>
                </a:spcBef>
              </a:pPr>
              <a:r>
                <a:rPr lang="fr-FR" sz="1100" dirty="0">
                  <a:solidFill>
                    <a:prstClr val="black">
                      <a:hueOff val="0"/>
                      <a:satOff val="0"/>
                      <a:lumOff val="0"/>
                      <a:alphaOff val="0"/>
                    </a:prstClr>
                  </a:solidFill>
                  <a:latin typeface="Calibri"/>
                </a:rPr>
                <a:t>Calculer la bonne ration pour nourrir les VDT sur ses parcelles; en combien de temps les populations de VDT peuvent revenir sur les parcelles ?</a:t>
              </a:r>
              <a:endParaRPr lang="fr-FR" sz="1100" b="1" kern="1200" dirty="0"/>
            </a:p>
            <a:p>
              <a:pPr marL="0" lvl="0" indent="0" algn="l" defTabSz="488950">
                <a:lnSpc>
                  <a:spcPct val="100000"/>
                </a:lnSpc>
                <a:spcBef>
                  <a:spcPct val="0"/>
                </a:spcBef>
                <a:spcAft>
                  <a:spcPts val="0"/>
                </a:spcAft>
                <a:buNone/>
              </a:pPr>
              <a:r>
                <a:rPr lang="fr-FR" sz="1100" b="1" dirty="0">
                  <a:solidFill>
                    <a:prstClr val="black">
                      <a:hueOff val="0"/>
                      <a:satOff val="0"/>
                      <a:lumOff val="0"/>
                      <a:alphaOff val="0"/>
                    </a:prstClr>
                  </a:solidFill>
                  <a:latin typeface="Calibri"/>
                </a:rPr>
                <a:t>*Retours de terrain </a:t>
              </a:r>
            </a:p>
            <a:p>
              <a:pPr marL="0" lvl="0" indent="0" algn="l" defTabSz="488950">
                <a:lnSpc>
                  <a:spcPct val="100000"/>
                </a:lnSpc>
                <a:spcBef>
                  <a:spcPct val="0"/>
                </a:spcBef>
                <a:spcAft>
                  <a:spcPts val="0"/>
                </a:spcAft>
                <a:buNone/>
              </a:pPr>
              <a:r>
                <a:rPr lang="fr-FR" sz="1100" dirty="0">
                  <a:solidFill>
                    <a:prstClr val="black">
                      <a:hueOff val="0"/>
                      <a:satOff val="0"/>
                      <a:lumOff val="0"/>
                      <a:alphaOff val="0"/>
                    </a:prstClr>
                  </a:solidFill>
                  <a:latin typeface="Calibri"/>
                </a:rPr>
                <a:t>-R</a:t>
              </a:r>
              <a:r>
                <a:rPr lang="fr-FR" sz="1100" dirty="0"/>
                <a:t>ésultats de l'étude vers de terre réalisée par l'ADAF sur une vingtaine de parcelles situées sur une dizaine de fermes maraîchères (abondance, biomasse, diversité)</a:t>
              </a:r>
            </a:p>
            <a:p>
              <a:pPr marL="0" lvl="0" indent="0" algn="l" defTabSz="488950">
                <a:lnSpc>
                  <a:spcPct val="100000"/>
                </a:lnSpc>
                <a:spcBef>
                  <a:spcPct val="0"/>
                </a:spcBef>
                <a:spcAft>
                  <a:spcPts val="0"/>
                </a:spcAft>
                <a:buNone/>
              </a:pPr>
              <a:r>
                <a:rPr lang="fr-FR" sz="1100" kern="1200" dirty="0"/>
                <a:t>*</a:t>
              </a:r>
              <a:r>
                <a:rPr lang="fr-FR" sz="1100" b="1" kern="1200" dirty="0"/>
                <a:t>Etude des projets des participants</a:t>
              </a:r>
            </a:p>
            <a:p>
              <a:pPr marL="0" lvl="0" indent="0" algn="l" defTabSz="488950">
                <a:lnSpc>
                  <a:spcPct val="100000"/>
                </a:lnSpc>
                <a:spcBef>
                  <a:spcPct val="0"/>
                </a:spcBef>
                <a:spcAft>
                  <a:spcPts val="0"/>
                </a:spcAft>
                <a:buNone/>
              </a:pPr>
              <a:r>
                <a:rPr lang="fr-FR" sz="1100" kern="1200" dirty="0"/>
                <a:t>- Identification des points de blocage du point de vue de la fertilité des sols et propositions d’évolution de pratiques sur chaque ferme</a:t>
              </a:r>
            </a:p>
            <a:p>
              <a:pPr marL="0" lvl="0" indent="0" algn="l" defTabSz="488950">
                <a:lnSpc>
                  <a:spcPct val="100000"/>
                </a:lnSpc>
                <a:spcBef>
                  <a:spcPct val="0"/>
                </a:spcBef>
                <a:spcAft>
                  <a:spcPts val="0"/>
                </a:spcAft>
                <a:buNone/>
              </a:pPr>
              <a:endParaRPr kumimoji="0" lang="fr-FR" sz="1100" b="0" i="0" u="none" strike="noStrike" kern="1200" cap="none" spc="0" normalizeH="0" baseline="0" noProof="0" dirty="0">
                <a:ln/>
                <a:solidFill>
                  <a:schemeClr val="tx1"/>
                </a:solidFill>
                <a:effectLst/>
                <a:uLnTx/>
                <a:uFillTx/>
                <a:latin typeface="+mn-lt"/>
              </a:endParaRPr>
            </a:p>
          </p:txBody>
        </p:sp>
      </p:grpSp>
      <p:grpSp>
        <p:nvGrpSpPr>
          <p:cNvPr id="38" name="Groupe 37">
            <a:extLst>
              <a:ext uri="{FF2B5EF4-FFF2-40B4-BE49-F238E27FC236}">
                <a16:creationId xmlns:a16="http://schemas.microsoft.com/office/drawing/2014/main" id="{E537D065-BA59-4E62-8678-355A8580EFF2}"/>
              </a:ext>
            </a:extLst>
          </p:cNvPr>
          <p:cNvGrpSpPr/>
          <p:nvPr/>
        </p:nvGrpSpPr>
        <p:grpSpPr>
          <a:xfrm>
            <a:off x="2400431" y="4147016"/>
            <a:ext cx="612934" cy="1584177"/>
            <a:chOff x="2419446" y="5749959"/>
            <a:chExt cx="612934" cy="1584177"/>
          </a:xfrm>
        </p:grpSpPr>
        <p:sp>
          <p:nvSpPr>
            <p:cNvPr id="39" name="Rectangle : coins arrondis 38">
              <a:extLst>
                <a:ext uri="{FF2B5EF4-FFF2-40B4-BE49-F238E27FC236}">
                  <a16:creationId xmlns:a16="http://schemas.microsoft.com/office/drawing/2014/main" id="{1BEC05AA-C07D-410F-898E-15D9D6EFF15A}"/>
                </a:ext>
              </a:extLst>
            </p:cNvPr>
            <p:cNvSpPr/>
            <p:nvPr/>
          </p:nvSpPr>
          <p:spPr>
            <a:xfrm>
              <a:off x="2509889" y="5749959"/>
              <a:ext cx="432048" cy="1584177"/>
            </a:xfrm>
            <a:prstGeom prst="roundRect">
              <a:avLst/>
            </a:prstGeom>
            <a:solidFill>
              <a:schemeClr val="tx2">
                <a:lumMod val="20000"/>
                <a:lumOff val="80000"/>
              </a:schemeClr>
            </a:solidFill>
            <a:ln w="19050">
              <a:solidFill>
                <a:schemeClr val="bg1"/>
              </a:solidFill>
            </a:ln>
          </p:spPr>
          <p:style>
            <a:lnRef idx="3">
              <a:schemeClr val="lt1"/>
            </a:lnRef>
            <a:fillRef idx="1">
              <a:schemeClr val="accent1"/>
            </a:fillRef>
            <a:effectRef idx="1">
              <a:schemeClr val="accent1"/>
            </a:effectRef>
            <a:fontRef idx="minor">
              <a:schemeClr val="lt1">
                <a:hueOff val="0"/>
                <a:satOff val="0"/>
                <a:lumOff val="0"/>
                <a:alphaOff val="0"/>
              </a:schemeClr>
            </a:fontRef>
          </p:style>
          <p:txBody>
            <a:bodyPr/>
            <a:lstStyle/>
            <a:p>
              <a:endParaRPr lang="fr-FR"/>
            </a:p>
          </p:txBody>
        </p:sp>
        <p:sp>
          <p:nvSpPr>
            <p:cNvPr id="40" name="ZoneTexte 39">
              <a:extLst>
                <a:ext uri="{FF2B5EF4-FFF2-40B4-BE49-F238E27FC236}">
                  <a16:creationId xmlns:a16="http://schemas.microsoft.com/office/drawing/2014/main" id="{8B29BE92-0E7C-4566-A1CA-755B5B5EE5E3}"/>
                </a:ext>
              </a:extLst>
            </p:cNvPr>
            <p:cNvSpPr txBox="1"/>
            <p:nvPr/>
          </p:nvSpPr>
          <p:spPr>
            <a:xfrm>
              <a:off x="2419446" y="5917987"/>
              <a:ext cx="612934" cy="1248119"/>
            </a:xfrm>
            <a:prstGeom prst="roundRect">
              <a:avLst/>
            </a:prstGeom>
            <a:noFill/>
            <a:ln>
              <a:noFill/>
            </a:ln>
          </p:spPr>
          <p:txBody>
            <a:bodyPr vert="vert270" wrap="square" rtlCol="0">
              <a:spAutoFit/>
            </a:bodyPr>
            <a:lstStyle/>
            <a:p>
              <a:pPr algn="ctr"/>
              <a:r>
                <a:rPr lang="fr-FR" sz="1200" dirty="0"/>
                <a:t>Mardi 05 octobre</a:t>
              </a:r>
            </a:p>
            <a:p>
              <a:pPr algn="ctr"/>
              <a:r>
                <a:rPr lang="fr-FR" sz="1200" i="1" dirty="0"/>
                <a:t>9h00 à 17h</a:t>
              </a:r>
            </a:p>
          </p:txBody>
        </p:sp>
      </p:grpSp>
      <p:grpSp>
        <p:nvGrpSpPr>
          <p:cNvPr id="5" name="Groupe 4">
            <a:extLst>
              <a:ext uri="{FF2B5EF4-FFF2-40B4-BE49-F238E27FC236}">
                <a16:creationId xmlns:a16="http://schemas.microsoft.com/office/drawing/2014/main" id="{AC5C96E3-C57C-4D02-9685-0038C2D92572}"/>
              </a:ext>
            </a:extLst>
          </p:cNvPr>
          <p:cNvGrpSpPr/>
          <p:nvPr/>
        </p:nvGrpSpPr>
        <p:grpSpPr>
          <a:xfrm>
            <a:off x="2414986" y="6834102"/>
            <a:ext cx="612934" cy="1596958"/>
            <a:chOff x="2417155" y="5737178"/>
            <a:chExt cx="612934" cy="1596958"/>
          </a:xfrm>
        </p:grpSpPr>
        <p:sp>
          <p:nvSpPr>
            <p:cNvPr id="24" name="Rectangle : coins arrondis 23">
              <a:extLst>
                <a:ext uri="{FF2B5EF4-FFF2-40B4-BE49-F238E27FC236}">
                  <a16:creationId xmlns:a16="http://schemas.microsoft.com/office/drawing/2014/main" id="{CDA8701B-2BA4-49A3-A38C-0AA0BD64A7E8}"/>
                </a:ext>
              </a:extLst>
            </p:cNvPr>
            <p:cNvSpPr/>
            <p:nvPr/>
          </p:nvSpPr>
          <p:spPr>
            <a:xfrm>
              <a:off x="2509889" y="5749959"/>
              <a:ext cx="432048" cy="1584177"/>
            </a:xfrm>
            <a:prstGeom prst="roundRect">
              <a:avLst/>
            </a:prstGeom>
            <a:solidFill>
              <a:schemeClr val="tx2">
                <a:lumMod val="20000"/>
                <a:lumOff val="80000"/>
              </a:schemeClr>
            </a:solidFill>
            <a:ln w="19050">
              <a:solidFill>
                <a:schemeClr val="bg1"/>
              </a:solidFill>
            </a:ln>
          </p:spPr>
          <p:style>
            <a:lnRef idx="3">
              <a:schemeClr val="lt1"/>
            </a:lnRef>
            <a:fillRef idx="1">
              <a:schemeClr val="accent1"/>
            </a:fillRef>
            <a:effectRef idx="1">
              <a:schemeClr val="accent1"/>
            </a:effectRef>
            <a:fontRef idx="minor">
              <a:schemeClr val="lt1">
                <a:hueOff val="0"/>
                <a:satOff val="0"/>
                <a:lumOff val="0"/>
                <a:alphaOff val="0"/>
              </a:schemeClr>
            </a:fontRef>
          </p:style>
          <p:txBody>
            <a:bodyPr/>
            <a:lstStyle/>
            <a:p>
              <a:endParaRPr lang="fr-FR"/>
            </a:p>
          </p:txBody>
        </p:sp>
        <p:sp>
          <p:nvSpPr>
            <p:cNvPr id="27" name="ZoneTexte 26">
              <a:extLst>
                <a:ext uri="{FF2B5EF4-FFF2-40B4-BE49-F238E27FC236}">
                  <a16:creationId xmlns:a16="http://schemas.microsoft.com/office/drawing/2014/main" id="{E6AEE0CE-CB27-48BB-89B7-BD3BC25D9E6A}"/>
                </a:ext>
              </a:extLst>
            </p:cNvPr>
            <p:cNvSpPr txBox="1"/>
            <p:nvPr/>
          </p:nvSpPr>
          <p:spPr>
            <a:xfrm>
              <a:off x="2417155" y="5737178"/>
              <a:ext cx="612934" cy="1587333"/>
            </a:xfrm>
            <a:prstGeom prst="roundRect">
              <a:avLst/>
            </a:prstGeom>
            <a:noFill/>
            <a:ln>
              <a:noFill/>
            </a:ln>
          </p:spPr>
          <p:txBody>
            <a:bodyPr vert="vert270" wrap="square" rtlCol="0">
              <a:spAutoFit/>
            </a:bodyPr>
            <a:lstStyle/>
            <a:p>
              <a:pPr algn="ctr"/>
              <a:r>
                <a:rPr lang="fr-FR" sz="1200" dirty="0"/>
                <a:t>Mercredi 06 octobre </a:t>
              </a:r>
            </a:p>
            <a:p>
              <a:pPr algn="ctr"/>
              <a:r>
                <a:rPr lang="fr-FR" sz="1200" i="1" dirty="0"/>
                <a:t>9h00 à 17h</a:t>
              </a:r>
            </a:p>
          </p:txBody>
        </p:sp>
      </p:grpSp>
      <p:sp>
        <p:nvSpPr>
          <p:cNvPr id="43" name="Rectangle : coins arrondis 4">
            <a:extLst>
              <a:ext uri="{FF2B5EF4-FFF2-40B4-BE49-F238E27FC236}">
                <a16:creationId xmlns:a16="http://schemas.microsoft.com/office/drawing/2014/main" id="{660E4A83-B0CE-402E-933D-4175FF940A36}"/>
              </a:ext>
            </a:extLst>
          </p:cNvPr>
          <p:cNvSpPr txBox="1"/>
          <p:nvPr/>
        </p:nvSpPr>
        <p:spPr>
          <a:xfrm>
            <a:off x="2632988" y="3490934"/>
            <a:ext cx="4141860" cy="29741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96000" tIns="0" rIns="0" bIns="0" numCol="1" spcCol="1270" anchor="ctr" anchorCtr="0">
            <a:noAutofit/>
          </a:bodyPr>
          <a:lstStyle/>
          <a:p>
            <a:pPr defTabSz="488950">
              <a:spcBef>
                <a:spcPct val="0"/>
              </a:spcBef>
            </a:pPr>
            <a:r>
              <a:rPr lang="fr-FR" sz="1100" b="1" dirty="0">
                <a:solidFill>
                  <a:prstClr val="black">
                    <a:hueOff val="0"/>
                    <a:satOff val="0"/>
                    <a:lumOff val="0"/>
                    <a:alphaOff val="0"/>
                  </a:prstClr>
                </a:solidFill>
                <a:latin typeface="Calibri"/>
              </a:rPr>
              <a:t>*Les espèces de vers de terre et leurs caractéristiques physiologiques </a:t>
            </a:r>
            <a:r>
              <a:rPr lang="fr-FR" sz="1100" dirty="0">
                <a:solidFill>
                  <a:prstClr val="black">
                    <a:hueOff val="0"/>
                    <a:satOff val="0"/>
                    <a:lumOff val="0"/>
                    <a:alphaOff val="0"/>
                  </a:prstClr>
                </a:solidFill>
                <a:latin typeface="Calibri"/>
              </a:rPr>
              <a:t>(organes, nourriture, reproduction…)</a:t>
            </a:r>
          </a:p>
          <a:p>
            <a:pPr defTabSz="488950">
              <a:spcBef>
                <a:spcPct val="0"/>
              </a:spcBef>
            </a:pPr>
            <a:r>
              <a:rPr lang="fr-FR" sz="1100" b="1" dirty="0">
                <a:solidFill>
                  <a:prstClr val="black">
                    <a:hueOff val="0"/>
                    <a:satOff val="0"/>
                    <a:lumOff val="0"/>
                    <a:alphaOff val="0"/>
                  </a:prstClr>
                </a:solidFill>
                <a:latin typeface="Calibri"/>
              </a:rPr>
              <a:t>*Présentation du rôle qualitatif des VDT</a:t>
            </a:r>
          </a:p>
          <a:p>
            <a:pPr defTabSz="488950">
              <a:spcBef>
                <a:spcPct val="0"/>
              </a:spcBef>
            </a:pPr>
            <a:r>
              <a:rPr lang="fr-FR" sz="1100" dirty="0">
                <a:solidFill>
                  <a:prstClr val="black">
                    <a:hueOff val="0"/>
                    <a:satOff val="0"/>
                    <a:lumOff val="0"/>
                    <a:alphaOff val="0"/>
                  </a:prstClr>
                </a:solidFill>
                <a:latin typeface="Calibri"/>
              </a:rPr>
              <a:t>Tassement compensé, horizon brassé, mélange intime du sol, digestion des tanins, vie microbienne dans les galeries, drainage… </a:t>
            </a:r>
            <a:r>
              <a:rPr lang="fr-FR" sz="1100" b="1" dirty="0">
                <a:solidFill>
                  <a:prstClr val="black">
                    <a:hueOff val="0"/>
                    <a:satOff val="0"/>
                    <a:lumOff val="0"/>
                    <a:alphaOff val="0"/>
                  </a:prstClr>
                </a:solidFill>
                <a:latin typeface="Calibri"/>
              </a:rPr>
              <a:t>*Les VDT dans le cycle carbone-azote</a:t>
            </a:r>
          </a:p>
          <a:p>
            <a:pPr defTabSz="488950">
              <a:spcBef>
                <a:spcPct val="0"/>
              </a:spcBef>
            </a:pPr>
            <a:r>
              <a:rPr lang="fr-FR" sz="1100" b="1" dirty="0">
                <a:solidFill>
                  <a:prstClr val="black">
                    <a:hueOff val="0"/>
                    <a:satOff val="0"/>
                    <a:lumOff val="0"/>
                    <a:alphaOff val="0"/>
                  </a:prstClr>
                </a:solidFill>
                <a:latin typeface="Calibri"/>
              </a:rPr>
              <a:t>*Mesurer pour progresser (atelier de terrain):</a:t>
            </a:r>
          </a:p>
          <a:p>
            <a:pPr marL="0" lvl="0" indent="0" algn="l" defTabSz="488950">
              <a:lnSpc>
                <a:spcPct val="100000"/>
              </a:lnSpc>
              <a:spcBef>
                <a:spcPct val="0"/>
              </a:spcBef>
              <a:spcAft>
                <a:spcPts val="0"/>
              </a:spcAft>
              <a:buNone/>
            </a:pPr>
            <a:r>
              <a:rPr lang="fr-FR" sz="1100" kern="1200" dirty="0"/>
              <a:t>- Identification des </a:t>
            </a:r>
            <a:r>
              <a:rPr lang="fr-FR" sz="1100" dirty="0"/>
              <a:t>vers de terre</a:t>
            </a:r>
            <a:r>
              <a:rPr lang="fr-FR" sz="1100" kern="1200" dirty="0"/>
              <a:t> (stade de développement, catégories écologiques)</a:t>
            </a:r>
          </a:p>
          <a:p>
            <a:pPr marL="0" lvl="0" indent="0" algn="l" defTabSz="488950">
              <a:lnSpc>
                <a:spcPct val="100000"/>
              </a:lnSpc>
              <a:spcBef>
                <a:spcPct val="0"/>
              </a:spcBef>
              <a:spcAft>
                <a:spcPts val="0"/>
              </a:spcAft>
              <a:buNone/>
            </a:pPr>
            <a:r>
              <a:rPr lang="fr-FR" sz="1100" kern="1200" dirty="0"/>
              <a:t>- Dénombrement et diagnostic</a:t>
            </a:r>
          </a:p>
        </p:txBody>
      </p:sp>
      <p:pic>
        <p:nvPicPr>
          <p:cNvPr id="47" name="Image 46">
            <a:extLst>
              <a:ext uri="{FF2B5EF4-FFF2-40B4-BE49-F238E27FC236}">
                <a16:creationId xmlns:a16="http://schemas.microsoft.com/office/drawing/2014/main" id="{ADD608C2-0146-45C1-A4F7-33272BE7A5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051" y="7455123"/>
            <a:ext cx="1716583" cy="466666"/>
          </a:xfrm>
          <a:prstGeom prst="rect">
            <a:avLst/>
          </a:prstGeom>
        </p:spPr>
      </p:pic>
      <p:pic>
        <p:nvPicPr>
          <p:cNvPr id="48" name="Image 47" descr="Une image contenant texte&#10;&#10;Description générée automatiquement">
            <a:extLst>
              <a:ext uri="{FF2B5EF4-FFF2-40B4-BE49-F238E27FC236}">
                <a16:creationId xmlns:a16="http://schemas.microsoft.com/office/drawing/2014/main" id="{C91E70BE-AE19-438D-9D4B-89CA8DAA26A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6452" y="8142708"/>
            <a:ext cx="1911570" cy="859330"/>
          </a:xfrm>
          <a:prstGeom prst="rect">
            <a:avLst/>
          </a:prstGeom>
        </p:spPr>
      </p:pic>
      <p:pic>
        <p:nvPicPr>
          <p:cNvPr id="49" name="Image 48">
            <a:extLst>
              <a:ext uri="{FF2B5EF4-FFF2-40B4-BE49-F238E27FC236}">
                <a16:creationId xmlns:a16="http://schemas.microsoft.com/office/drawing/2014/main" id="{61A87B41-A211-41B1-8D2F-0CEEA762E61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56792" y="7947542"/>
            <a:ext cx="840452" cy="1129211"/>
          </a:xfrm>
          <a:prstGeom prst="rect">
            <a:avLst/>
          </a:prstGeom>
        </p:spPr>
      </p:pic>
      <p:graphicFrame>
        <p:nvGraphicFramePr>
          <p:cNvPr id="53" name="Tableau 52">
            <a:extLst>
              <a:ext uri="{FF2B5EF4-FFF2-40B4-BE49-F238E27FC236}">
                <a16:creationId xmlns:a16="http://schemas.microsoft.com/office/drawing/2014/main" id="{6A8C00BC-FFEB-4F36-A2F7-388C8D7368EA}"/>
              </a:ext>
            </a:extLst>
          </p:cNvPr>
          <p:cNvGraphicFramePr>
            <a:graphicFrameLocks noGrp="1"/>
          </p:cNvGraphicFramePr>
          <p:nvPr>
            <p:extLst>
              <p:ext uri="{D42A27DB-BD31-4B8C-83A1-F6EECF244321}">
                <p14:modId xmlns:p14="http://schemas.microsoft.com/office/powerpoint/2010/main" val="82333851"/>
              </p:ext>
            </p:extLst>
          </p:nvPr>
        </p:nvGraphicFramePr>
        <p:xfrm>
          <a:off x="135383" y="5307350"/>
          <a:ext cx="2161603" cy="1842824"/>
        </p:xfrm>
        <a:graphic>
          <a:graphicData uri="http://schemas.openxmlformats.org/drawingml/2006/table">
            <a:tbl>
              <a:tblPr/>
              <a:tblGrid>
                <a:gridCol w="1194571">
                  <a:extLst>
                    <a:ext uri="{9D8B030D-6E8A-4147-A177-3AD203B41FA5}">
                      <a16:colId xmlns:a16="http://schemas.microsoft.com/office/drawing/2014/main" val="20000"/>
                    </a:ext>
                  </a:extLst>
                </a:gridCol>
                <a:gridCol w="967032">
                  <a:extLst>
                    <a:ext uri="{9D8B030D-6E8A-4147-A177-3AD203B41FA5}">
                      <a16:colId xmlns:a16="http://schemas.microsoft.com/office/drawing/2014/main" val="20001"/>
                    </a:ext>
                  </a:extLst>
                </a:gridCol>
              </a:tblGrid>
              <a:tr h="231153">
                <a:tc>
                  <a:txBody>
                    <a:bodyPr/>
                    <a:lstStyle/>
                    <a:p>
                      <a:pPr algn="l" fontAlgn="b"/>
                      <a:endParaRPr lang="fr-FR" sz="1000" b="0" i="0" u="none" strike="noStrike" dirty="0">
                        <a:solidFill>
                          <a:srgbClr val="000000"/>
                        </a:solidFill>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fr-FR" sz="1050" b="1" i="0" u="none" strike="noStrike" dirty="0">
                          <a:solidFill>
                            <a:srgbClr val="000000"/>
                          </a:solidFill>
                          <a:latin typeface="Calibri"/>
                        </a:rPr>
                        <a:t>Coût </a:t>
                      </a:r>
                      <a:endParaRPr lang="fr-FR" sz="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60476">
                <a:tc>
                  <a:txBody>
                    <a:bodyPr/>
                    <a:lstStyle/>
                    <a:p>
                      <a:pPr marL="87313" indent="0" algn="l" fontAlgn="ctr"/>
                      <a:r>
                        <a:rPr lang="fr-FR" sz="900" b="1" i="0" u="none" strike="noStrike" dirty="0">
                          <a:solidFill>
                            <a:srgbClr val="000000"/>
                          </a:solidFill>
                          <a:latin typeface="+mn-lt"/>
                        </a:rPr>
                        <a:t>Agriculteurs éligibles au VIVEA et personnes en parcours d’installation (PPP)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1000" b="0" i="0" u="none" strike="noStrike" dirty="0">
                          <a:solidFill>
                            <a:srgbClr val="000000"/>
                          </a:solidFill>
                          <a:latin typeface="Calibri"/>
                        </a:rPr>
                        <a:t>Gratuit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30190">
                <a:tc>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fr-FR" sz="900" b="1" i="0" u="none" strike="noStrike" dirty="0">
                          <a:solidFill>
                            <a:srgbClr val="000000"/>
                          </a:solidFill>
                          <a:latin typeface="+mn-lt"/>
                        </a:rPr>
                        <a:t>Personnes en cours d’installation non éligibles au VIVEA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1000" b="0" i="0" u="none" strike="noStrike" dirty="0">
                          <a:solidFill>
                            <a:schemeClr val="tx1"/>
                          </a:solidFill>
                          <a:latin typeface="Calibri"/>
                        </a:rPr>
                        <a:t>200 €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99905">
                <a:tc>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fr-FR" sz="900" b="1" i="0" u="none" strike="noStrike" dirty="0">
                          <a:solidFill>
                            <a:srgbClr val="000000"/>
                          </a:solidFill>
                          <a:latin typeface="+mn-lt"/>
                        </a:rPr>
                        <a:t>Institutions et autres situations professionnelles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1000" b="0" i="0" u="none" strike="noStrike" dirty="0">
                          <a:solidFill>
                            <a:schemeClr val="tx1"/>
                          </a:solidFill>
                          <a:latin typeface="+mn-lt"/>
                        </a:rPr>
                        <a:t>550 €</a:t>
                      </a:r>
                      <a:endParaRPr lang="fr-FR" sz="1000" b="0" i="0" u="none" strike="noStrike" dirty="0">
                        <a:solidFill>
                          <a:schemeClr val="tx1"/>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140456" y="1155366"/>
            <a:ext cx="2371483" cy="338554"/>
          </a:xfrm>
          <a:prstGeom prst="rect">
            <a:avLst/>
          </a:prstGeom>
          <a:noFill/>
        </p:spPr>
        <p:txBody>
          <a:bodyPr wrap="none" rtlCol="0">
            <a:spAutoFit/>
          </a:bodyPr>
          <a:lstStyle/>
          <a:p>
            <a:r>
              <a:rPr lang="fr-FR" sz="1600" b="1" dirty="0">
                <a:solidFill>
                  <a:srgbClr val="DC9630"/>
                </a:solidFill>
              </a:rPr>
              <a:t>Modalités pédagogiques :</a:t>
            </a:r>
          </a:p>
        </p:txBody>
      </p:sp>
      <p:sp>
        <p:nvSpPr>
          <p:cNvPr id="13" name="ZoneTexte 12"/>
          <p:cNvSpPr txBox="1"/>
          <p:nvPr/>
        </p:nvSpPr>
        <p:spPr>
          <a:xfrm>
            <a:off x="312880" y="4151470"/>
            <a:ext cx="1159485" cy="338554"/>
          </a:xfrm>
          <a:prstGeom prst="rect">
            <a:avLst/>
          </a:prstGeom>
          <a:noFill/>
        </p:spPr>
        <p:txBody>
          <a:bodyPr wrap="none" rtlCol="0">
            <a:spAutoFit/>
          </a:bodyPr>
          <a:lstStyle/>
          <a:p>
            <a:r>
              <a:rPr lang="fr-FR" sz="1600" b="1" dirty="0" err="1">
                <a:solidFill>
                  <a:srgbClr val="DC9630"/>
                </a:solidFill>
              </a:rPr>
              <a:t>Pré-requis</a:t>
            </a:r>
            <a:r>
              <a:rPr lang="fr-FR" sz="1600" b="1" dirty="0">
                <a:solidFill>
                  <a:srgbClr val="DC9630"/>
                </a:solidFill>
              </a:rPr>
              <a:t> :</a:t>
            </a:r>
          </a:p>
        </p:txBody>
      </p:sp>
      <p:pic>
        <p:nvPicPr>
          <p:cNvPr id="28" name="Imag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7701" y="-23516"/>
            <a:ext cx="1763331" cy="1322499"/>
          </a:xfrm>
          <a:prstGeom prst="rect">
            <a:avLst/>
          </a:prstGeom>
        </p:spPr>
      </p:pic>
      <p:graphicFrame>
        <p:nvGraphicFramePr>
          <p:cNvPr id="11" name="Tableau 10">
            <a:extLst>
              <a:ext uri="{FF2B5EF4-FFF2-40B4-BE49-F238E27FC236}">
                <a16:creationId xmlns:a16="http://schemas.microsoft.com/office/drawing/2014/main" id="{596B0CCE-0AB1-4046-BD65-2AE0DCD99EC2}"/>
              </a:ext>
            </a:extLst>
          </p:cNvPr>
          <p:cNvGraphicFramePr>
            <a:graphicFrameLocks noGrp="1"/>
          </p:cNvGraphicFramePr>
          <p:nvPr>
            <p:extLst>
              <p:ext uri="{D42A27DB-BD31-4B8C-83A1-F6EECF244321}">
                <p14:modId xmlns:p14="http://schemas.microsoft.com/office/powerpoint/2010/main" val="533365169"/>
              </p:ext>
            </p:extLst>
          </p:nvPr>
        </p:nvGraphicFramePr>
        <p:xfrm>
          <a:off x="140457" y="1586273"/>
          <a:ext cx="6577087" cy="1974710"/>
        </p:xfrm>
        <a:graphic>
          <a:graphicData uri="http://schemas.openxmlformats.org/drawingml/2006/table">
            <a:tbl>
              <a:tblPr firstRow="1" bandRow="1">
                <a:tableStyleId>{5C22544A-7EE6-4342-B048-85BDC9FD1C3A}</a:tableStyleId>
              </a:tblPr>
              <a:tblGrid>
                <a:gridCol w="624247">
                  <a:extLst>
                    <a:ext uri="{9D8B030D-6E8A-4147-A177-3AD203B41FA5}">
                      <a16:colId xmlns:a16="http://schemas.microsoft.com/office/drawing/2014/main" val="20000"/>
                    </a:ext>
                  </a:extLst>
                </a:gridCol>
                <a:gridCol w="5952840">
                  <a:extLst>
                    <a:ext uri="{9D8B030D-6E8A-4147-A177-3AD203B41FA5}">
                      <a16:colId xmlns:a16="http://schemas.microsoft.com/office/drawing/2014/main" val="20001"/>
                    </a:ext>
                  </a:extLst>
                </a:gridCol>
              </a:tblGrid>
              <a:tr h="19747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mn-lt"/>
                        </a:rPr>
                        <a:t>Mardi et mercredi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mn-lt"/>
                        </a:rPr>
                        <a:t>02-03 mars</a:t>
                      </a:r>
                    </a:p>
                  </a:txBody>
                  <a:tcPr vert="vert270">
                    <a:solidFill>
                      <a:schemeClr val="accent1">
                        <a:lumMod val="60000"/>
                        <a:lumOff val="40000"/>
                      </a:schemeClr>
                    </a:solidFill>
                  </a:tcPr>
                </a:tc>
                <a:tc>
                  <a:txBody>
                    <a:bodyPr/>
                    <a:lstStyle/>
                    <a:p>
                      <a:pPr marL="171450" indent="-171450" algn="just" defTabSz="914400" rtl="0" eaLnBrk="1" latinLnBrk="0" hangingPunct="1">
                        <a:lnSpc>
                          <a:spcPct val="107000"/>
                        </a:lnSpc>
                        <a:spcAft>
                          <a:spcPts val="1440"/>
                        </a:spcAft>
                        <a:buFont typeface="Arial" panose="020B0604020202020204" pitchFamily="34" charset="0"/>
                        <a:buChar char="•"/>
                      </a:pPr>
                      <a:r>
                        <a:rPr lang="fr-FR" sz="1100" b="0" kern="1200" dirty="0">
                          <a:solidFill>
                            <a:schemeClr val="dk1"/>
                          </a:solidFill>
                          <a:effectLst/>
                          <a:latin typeface="Calibri" panose="020F0502020204030204" pitchFamily="34" charset="0"/>
                          <a:ea typeface="Calibri" panose="020F0502020204030204" pitchFamily="34" charset="0"/>
                          <a:cs typeface="Arial" panose="020B0604020202020204" pitchFamily="34" charset="0"/>
                        </a:rPr>
                        <a:t>Présentation avec diapositives</a:t>
                      </a:r>
                    </a:p>
                    <a:p>
                      <a:pPr marL="171450" indent="-171450" algn="just" defTabSz="914400" rtl="0" eaLnBrk="1" latinLnBrk="0" hangingPunct="1">
                        <a:lnSpc>
                          <a:spcPct val="107000"/>
                        </a:lnSpc>
                        <a:spcAft>
                          <a:spcPts val="1440"/>
                        </a:spcAft>
                        <a:buFont typeface="Arial" panose="020B0604020202020204" pitchFamily="34" charset="0"/>
                        <a:buChar char="•"/>
                      </a:pPr>
                      <a:r>
                        <a:rPr lang="fr-FR" sz="1100" b="0" kern="1200" dirty="0">
                          <a:solidFill>
                            <a:schemeClr val="dk1"/>
                          </a:solidFill>
                          <a:effectLst/>
                          <a:latin typeface="Calibri" panose="020F0502020204030204" pitchFamily="34" charset="0"/>
                          <a:ea typeface="Calibri" panose="020F0502020204030204" pitchFamily="34" charset="0"/>
                          <a:cs typeface="Arial" panose="020B0604020202020204" pitchFamily="34" charset="0"/>
                        </a:rPr>
                        <a:t>Ateliers de terrain: mesures de populations de VDT et autres tests de fertilité des sols</a:t>
                      </a:r>
                    </a:p>
                    <a:p>
                      <a:pPr marL="171450" marR="0" lvl="0" indent="-171450" algn="just" defTabSz="914400" rtl="0" eaLnBrk="1" fontAlgn="auto" latinLnBrk="0" hangingPunct="1">
                        <a:lnSpc>
                          <a:spcPct val="107000"/>
                        </a:lnSpc>
                        <a:spcBef>
                          <a:spcPts val="0"/>
                        </a:spcBef>
                        <a:spcAft>
                          <a:spcPts val="1440"/>
                        </a:spcAft>
                        <a:buClrTx/>
                        <a:buSzTx/>
                        <a:buFont typeface="Arial" panose="020B0604020202020204" pitchFamily="34" charset="0"/>
                        <a:buChar char="•"/>
                        <a:tabLst/>
                        <a:defRPr/>
                      </a:pPr>
                      <a:r>
                        <a:rPr lang="fr-FR" sz="1100" b="0" kern="1200" dirty="0">
                          <a:solidFill>
                            <a:schemeClr val="dk1"/>
                          </a:solidFill>
                          <a:effectLst/>
                          <a:latin typeface="Calibri" panose="020F0502020204030204" pitchFamily="34" charset="0"/>
                          <a:ea typeface="Calibri" panose="020F0502020204030204" pitchFamily="34" charset="0"/>
                          <a:cs typeface="Arial" panose="020B0604020202020204" pitchFamily="34" charset="0"/>
                        </a:rPr>
                        <a:t>Etude des projets de participants</a:t>
                      </a:r>
                    </a:p>
                    <a:p>
                      <a:pPr marL="171450" indent="-171450" algn="just" defTabSz="914400" rtl="0" eaLnBrk="1" latinLnBrk="0" hangingPunct="1">
                        <a:lnSpc>
                          <a:spcPct val="107000"/>
                        </a:lnSpc>
                        <a:spcAft>
                          <a:spcPts val="1440"/>
                        </a:spcAft>
                        <a:buFont typeface="Arial" panose="020B0604020202020204" pitchFamily="34" charset="0"/>
                        <a:buChar char="•"/>
                      </a:pPr>
                      <a:r>
                        <a:rPr lang="fr-FR" sz="1100" b="0" kern="1200" dirty="0">
                          <a:solidFill>
                            <a:schemeClr val="dk1"/>
                          </a:solidFill>
                          <a:effectLst/>
                          <a:latin typeface="Calibri" panose="020F0502020204030204" pitchFamily="34" charset="0"/>
                          <a:ea typeface="Calibri" panose="020F0502020204030204" pitchFamily="34" charset="0"/>
                          <a:cs typeface="Arial" panose="020B0604020202020204" pitchFamily="34" charset="0"/>
                        </a:rPr>
                        <a:t>Méthodes participatives : exercices d'évaluation, ateliers collectifs et ateliers pratiques</a:t>
                      </a:r>
                    </a:p>
                    <a:p>
                      <a:pPr marL="171450" indent="-171450" algn="just" defTabSz="914400" rtl="0" eaLnBrk="1" latinLnBrk="0" hangingPunct="1">
                        <a:lnSpc>
                          <a:spcPct val="107000"/>
                        </a:lnSpc>
                        <a:spcAft>
                          <a:spcPts val="1440"/>
                        </a:spcAft>
                        <a:buFont typeface="Arial" panose="020B0604020202020204" pitchFamily="34" charset="0"/>
                        <a:buChar char="•"/>
                      </a:pPr>
                      <a:r>
                        <a:rPr lang="fr-FR" sz="1100" b="0" kern="1200" dirty="0">
                          <a:solidFill>
                            <a:schemeClr val="dk1"/>
                          </a:solidFill>
                          <a:effectLst/>
                          <a:latin typeface="Calibri" panose="020F0502020204030204" pitchFamily="34" charset="0"/>
                          <a:ea typeface="Calibri" panose="020F0502020204030204" pitchFamily="34" charset="0"/>
                          <a:cs typeface="Arial" panose="020B0604020202020204" pitchFamily="34" charset="0"/>
                        </a:rPr>
                        <a:t>Temps d'échanges et de questions/réponses</a:t>
                      </a: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
        <p:nvSpPr>
          <p:cNvPr id="14" name="ZoneTexte 13">
            <a:extLst>
              <a:ext uri="{FF2B5EF4-FFF2-40B4-BE49-F238E27FC236}">
                <a16:creationId xmlns:a16="http://schemas.microsoft.com/office/drawing/2014/main" id="{A54E131C-BACE-405D-96DC-681D4F3633F6}"/>
              </a:ext>
            </a:extLst>
          </p:cNvPr>
          <p:cNvSpPr txBox="1"/>
          <p:nvPr/>
        </p:nvSpPr>
        <p:spPr>
          <a:xfrm>
            <a:off x="3413368" y="4151470"/>
            <a:ext cx="2077493" cy="338554"/>
          </a:xfrm>
          <a:prstGeom prst="rect">
            <a:avLst/>
          </a:prstGeom>
          <a:noFill/>
        </p:spPr>
        <p:txBody>
          <a:bodyPr wrap="square" rtlCol="0">
            <a:spAutoFit/>
          </a:bodyPr>
          <a:lstStyle/>
          <a:p>
            <a:r>
              <a:rPr lang="fr-FR" sz="1600" b="1" dirty="0">
                <a:solidFill>
                  <a:srgbClr val="DC9630"/>
                </a:solidFill>
              </a:rPr>
              <a:t>Suivi et évaluation :</a:t>
            </a:r>
          </a:p>
        </p:txBody>
      </p:sp>
      <p:sp>
        <p:nvSpPr>
          <p:cNvPr id="25" name="ZoneTexte 24">
            <a:extLst>
              <a:ext uri="{FF2B5EF4-FFF2-40B4-BE49-F238E27FC236}">
                <a16:creationId xmlns:a16="http://schemas.microsoft.com/office/drawing/2014/main" id="{6103DD1B-7183-4792-A787-2F3D44FC8FF7}"/>
              </a:ext>
            </a:extLst>
          </p:cNvPr>
          <p:cNvSpPr txBox="1"/>
          <p:nvPr/>
        </p:nvSpPr>
        <p:spPr>
          <a:xfrm>
            <a:off x="312880" y="4467262"/>
            <a:ext cx="3437680" cy="261610"/>
          </a:xfrm>
          <a:prstGeom prst="rect">
            <a:avLst/>
          </a:prstGeom>
          <a:noFill/>
        </p:spPr>
        <p:txBody>
          <a:bodyPr wrap="square">
            <a:spAutoFit/>
          </a:bodyPr>
          <a:lstStyle/>
          <a:p>
            <a:r>
              <a:rPr lang="fr-FR" sz="1100" dirty="0">
                <a:effectLst/>
                <a:latin typeface="Calibri" panose="020F0502020204030204" pitchFamily="34" charset="0"/>
                <a:ea typeface="Calibri" panose="020F0502020204030204" pitchFamily="34" charset="0"/>
                <a:cs typeface="Arial" panose="020B0604020202020204" pitchFamily="34" charset="0"/>
              </a:rPr>
              <a:t>Sans</a:t>
            </a:r>
            <a:endParaRPr lang="fr-FR" sz="1100" dirty="0"/>
          </a:p>
        </p:txBody>
      </p:sp>
      <p:sp>
        <p:nvSpPr>
          <p:cNvPr id="17" name="ZoneTexte 16">
            <a:extLst>
              <a:ext uri="{FF2B5EF4-FFF2-40B4-BE49-F238E27FC236}">
                <a16:creationId xmlns:a16="http://schemas.microsoft.com/office/drawing/2014/main" id="{744ED95F-0928-46B4-A7CE-766F429C2945}"/>
              </a:ext>
            </a:extLst>
          </p:cNvPr>
          <p:cNvSpPr txBox="1"/>
          <p:nvPr/>
        </p:nvSpPr>
        <p:spPr>
          <a:xfrm>
            <a:off x="3507325" y="6278948"/>
            <a:ext cx="3437680" cy="584775"/>
          </a:xfrm>
          <a:prstGeom prst="rect">
            <a:avLst/>
          </a:prstGeom>
          <a:noFill/>
        </p:spPr>
        <p:txBody>
          <a:bodyPr wrap="square">
            <a:spAutoFit/>
          </a:bodyPr>
          <a:lstStyle/>
          <a:p>
            <a:r>
              <a:rPr lang="fr-FR" sz="1600" b="1" dirty="0">
                <a:solidFill>
                  <a:srgbClr val="DC9630"/>
                </a:solidFill>
              </a:rPr>
              <a:t>Accessibilité aux personnes en situation de handicap :</a:t>
            </a:r>
            <a:endParaRPr lang="fr-FR" dirty="0"/>
          </a:p>
        </p:txBody>
      </p:sp>
      <p:sp>
        <p:nvSpPr>
          <p:cNvPr id="30" name="ZoneTexte 29">
            <a:extLst>
              <a:ext uri="{FF2B5EF4-FFF2-40B4-BE49-F238E27FC236}">
                <a16:creationId xmlns:a16="http://schemas.microsoft.com/office/drawing/2014/main" id="{665ED076-0CCB-4C5E-B162-708538D0A15A}"/>
              </a:ext>
            </a:extLst>
          </p:cNvPr>
          <p:cNvSpPr txBox="1"/>
          <p:nvPr/>
        </p:nvSpPr>
        <p:spPr>
          <a:xfrm>
            <a:off x="3589554" y="6850191"/>
            <a:ext cx="3021063" cy="430887"/>
          </a:xfrm>
          <a:prstGeom prst="rect">
            <a:avLst/>
          </a:prstGeom>
          <a:noFill/>
        </p:spPr>
        <p:txBody>
          <a:bodyPr wrap="square">
            <a:spAutoFit/>
          </a:bodyPr>
          <a:lstStyle/>
          <a:p>
            <a:r>
              <a:rPr lang="fr-FR" sz="1100" dirty="0">
                <a:effectLst/>
                <a:latin typeface="Calibri" panose="020F0502020204030204" pitchFamily="34" charset="0"/>
                <a:ea typeface="Calibri" panose="020F0502020204030204" pitchFamily="34" charset="0"/>
                <a:cs typeface="Arial" panose="020B0604020202020204" pitchFamily="34" charset="0"/>
              </a:rPr>
              <a:t>Des aménagements sont possibles. </a:t>
            </a:r>
            <a:r>
              <a:rPr lang="fr-FR" sz="1100" dirty="0">
                <a:latin typeface="Calibri" panose="020F0502020204030204" pitchFamily="34" charset="0"/>
                <a:ea typeface="Calibri" panose="020F0502020204030204" pitchFamily="34" charset="0"/>
                <a:cs typeface="Arial" panose="020B0604020202020204" pitchFamily="34" charset="0"/>
              </a:rPr>
              <a:t>Nous contacter.</a:t>
            </a:r>
            <a:endParaRPr lang="fr-FR" sz="1100" dirty="0"/>
          </a:p>
        </p:txBody>
      </p:sp>
      <p:sp>
        <p:nvSpPr>
          <p:cNvPr id="31" name="ZoneTexte 30">
            <a:extLst>
              <a:ext uri="{FF2B5EF4-FFF2-40B4-BE49-F238E27FC236}">
                <a16:creationId xmlns:a16="http://schemas.microsoft.com/office/drawing/2014/main" id="{90D3AE94-6773-4D38-9A94-ECF9FF3C1A51}"/>
              </a:ext>
            </a:extLst>
          </p:cNvPr>
          <p:cNvSpPr txBox="1"/>
          <p:nvPr/>
        </p:nvSpPr>
        <p:spPr>
          <a:xfrm>
            <a:off x="3507325" y="4453729"/>
            <a:ext cx="3247742" cy="1277273"/>
          </a:xfrm>
          <a:prstGeom prst="rect">
            <a:avLst/>
          </a:prstGeom>
          <a:noFill/>
        </p:spPr>
        <p:txBody>
          <a:bodyPr wrap="square" rtlCol="0">
            <a:spAutoFit/>
          </a:bodyPr>
          <a:lstStyle/>
          <a:p>
            <a:pPr marL="284400" indent="-285750">
              <a:buFont typeface="Arial" panose="020B0604020202020204" pitchFamily="34" charset="0"/>
              <a:buChar char="•"/>
            </a:pPr>
            <a:r>
              <a:rPr lang="fr-FR" sz="1100" dirty="0"/>
              <a:t>Attestation de présence</a:t>
            </a:r>
          </a:p>
          <a:p>
            <a:pPr marL="284400" indent="-285750">
              <a:buFont typeface="Arial" panose="020B0604020202020204" pitchFamily="34" charset="0"/>
              <a:buChar char="•"/>
            </a:pPr>
            <a:r>
              <a:rPr lang="fr-FR" sz="1100" dirty="0"/>
              <a:t>Etude de projets des participants pendant la formation</a:t>
            </a:r>
          </a:p>
          <a:p>
            <a:pPr marL="284400" indent="-285750">
              <a:buFont typeface="Arial" panose="020B0604020202020204" pitchFamily="34" charset="0"/>
              <a:buChar char="•"/>
            </a:pPr>
            <a:r>
              <a:rPr lang="fr-FR" sz="1100" dirty="0"/>
              <a:t>Evaluation des compétences par un questionnaire en fin de formation</a:t>
            </a:r>
          </a:p>
          <a:p>
            <a:pPr marL="284400" indent="-285750">
              <a:buFont typeface="Arial" panose="020B0604020202020204" pitchFamily="34" charset="0"/>
              <a:buChar char="•"/>
            </a:pPr>
            <a:r>
              <a:rPr lang="fr-FR" sz="1100" dirty="0"/>
              <a:t>Questionnaire d’évaluation de la satisfaction des participants</a:t>
            </a:r>
          </a:p>
        </p:txBody>
      </p:sp>
      <p:sp>
        <p:nvSpPr>
          <p:cNvPr id="33" name="ZoneTexte 32">
            <a:extLst>
              <a:ext uri="{FF2B5EF4-FFF2-40B4-BE49-F238E27FC236}">
                <a16:creationId xmlns:a16="http://schemas.microsoft.com/office/drawing/2014/main" id="{4818BED2-9B82-45F4-A204-D20441A604E5}"/>
              </a:ext>
            </a:extLst>
          </p:cNvPr>
          <p:cNvSpPr txBox="1"/>
          <p:nvPr/>
        </p:nvSpPr>
        <p:spPr>
          <a:xfrm>
            <a:off x="302941" y="6266110"/>
            <a:ext cx="2736304" cy="584775"/>
          </a:xfrm>
          <a:prstGeom prst="rect">
            <a:avLst/>
          </a:prstGeom>
          <a:noFill/>
        </p:spPr>
        <p:txBody>
          <a:bodyPr wrap="square" rtlCol="0">
            <a:spAutoFit/>
          </a:bodyPr>
          <a:lstStyle/>
          <a:p>
            <a:r>
              <a:rPr lang="fr-FR" sz="1600" b="1" dirty="0">
                <a:solidFill>
                  <a:srgbClr val="DC9630"/>
                </a:solidFill>
              </a:rPr>
              <a:t>Taux de satisfaction des sessions précédentes :</a:t>
            </a:r>
          </a:p>
        </p:txBody>
      </p:sp>
      <p:sp>
        <p:nvSpPr>
          <p:cNvPr id="35" name="ZoneTexte 34">
            <a:extLst>
              <a:ext uri="{FF2B5EF4-FFF2-40B4-BE49-F238E27FC236}">
                <a16:creationId xmlns:a16="http://schemas.microsoft.com/office/drawing/2014/main" id="{E5BCE2BF-3423-41BB-83C2-F3A74B65535B}"/>
              </a:ext>
            </a:extLst>
          </p:cNvPr>
          <p:cNvSpPr txBox="1"/>
          <p:nvPr/>
        </p:nvSpPr>
        <p:spPr>
          <a:xfrm>
            <a:off x="312880" y="6826895"/>
            <a:ext cx="3021063" cy="769441"/>
          </a:xfrm>
          <a:prstGeom prst="rect">
            <a:avLst/>
          </a:prstGeom>
          <a:noFill/>
        </p:spPr>
        <p:txBody>
          <a:bodyPr wrap="square" rtlCol="0">
            <a:spAutoFit/>
          </a:bodyPr>
          <a:lstStyle/>
          <a:p>
            <a:r>
              <a:rPr lang="fr-FR" sz="1100" b="1" dirty="0"/>
              <a:t>Sur l’année 2019:</a:t>
            </a:r>
            <a:br>
              <a:rPr lang="fr-FR" sz="1100" dirty="0"/>
            </a:br>
            <a:r>
              <a:rPr lang="fr-FR" sz="1100" dirty="0"/>
              <a:t>Taux de satisfaction: 17,5/20</a:t>
            </a:r>
            <a:br>
              <a:rPr lang="fr-FR" sz="1100" dirty="0"/>
            </a:br>
            <a:r>
              <a:rPr lang="fr-FR" sz="1100" dirty="0"/>
              <a:t>122 participants</a:t>
            </a:r>
            <a:br>
              <a:rPr lang="fr-FR" sz="1100" dirty="0"/>
            </a:br>
            <a:r>
              <a:rPr lang="fr-FR" sz="1100" dirty="0"/>
              <a:t>Aucun abandon</a:t>
            </a:r>
          </a:p>
        </p:txBody>
      </p:sp>
    </p:spTree>
    <p:extLst>
      <p:ext uri="{BB962C8B-B14F-4D97-AF65-F5344CB8AC3E}">
        <p14:creationId xmlns:p14="http://schemas.microsoft.com/office/powerpoint/2010/main" val="121163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1153"/>
            <a:ext cx="1763331" cy="1322499"/>
          </a:xfrm>
          <a:prstGeom prst="rect">
            <a:avLst/>
          </a:prstGeom>
        </p:spPr>
      </p:pic>
      <p:sp>
        <p:nvSpPr>
          <p:cNvPr id="8" name="Rectangle 7"/>
          <p:cNvSpPr/>
          <p:nvPr/>
        </p:nvSpPr>
        <p:spPr>
          <a:xfrm>
            <a:off x="188640" y="0"/>
            <a:ext cx="6669360" cy="2746970"/>
          </a:xfrm>
          <a:prstGeom prst="rect">
            <a:avLst/>
          </a:prstGeom>
        </p:spPr>
        <p:txBody>
          <a:bodyPr wrap="square" lIns="108000">
            <a:spAutoFit/>
          </a:bodyPr>
          <a:lstStyle/>
          <a:p>
            <a:pPr algn="ctr">
              <a:lnSpc>
                <a:spcPct val="107000"/>
              </a:lnSpc>
              <a:spcAft>
                <a:spcPts val="0"/>
              </a:spcAft>
            </a:pPr>
            <a:r>
              <a:rPr lang="fr-FR" sz="1400" b="1" dirty="0">
                <a:solidFill>
                  <a:srgbClr val="000000"/>
                </a:solidFill>
                <a:latin typeface="Arial-BoldMT"/>
                <a:ea typeface="Calibri" panose="020F0502020204030204" pitchFamily="34" charset="0"/>
                <a:cs typeface="Arial-BoldMT"/>
              </a:rPr>
              <a:t>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b="1" dirty="0">
                <a:solidFill>
                  <a:srgbClr val="000000"/>
                </a:solidFill>
                <a:latin typeface="Arial-BoldMT"/>
                <a:ea typeface="Calibri" panose="020F0502020204030204" pitchFamily="34" charset="0"/>
                <a:cs typeface="Arial-BoldMT"/>
              </a:rPr>
              <a:t>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400" b="1" dirty="0">
                <a:solidFill>
                  <a:srgbClr val="000000"/>
                </a:solidFill>
                <a:latin typeface="Arial-BoldMT"/>
                <a:ea typeface="Calibri" panose="020F0502020204030204" pitchFamily="34" charset="0"/>
                <a:cs typeface="Arial-BoldMT"/>
              </a:rPr>
              <a:t>		BULLETIN D'INSCRIPTION 2021 VALANT CONTRAT 			SIMPLIFIE DE FORMATION PROFESSIONNELLE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dirty="0">
                <a:solidFill>
                  <a:srgbClr val="000000"/>
                </a:solidFill>
                <a:latin typeface="ArialMT"/>
                <a:ea typeface="Calibri" panose="020F0502020204030204" pitchFamily="34" charset="0"/>
                <a:cs typeface="ArialMT"/>
              </a:rPr>
              <a:t> </a:t>
            </a:r>
          </a:p>
          <a:p>
            <a:pPr>
              <a:lnSpc>
                <a:spcPct val="107000"/>
              </a:lnSpc>
              <a:spcAft>
                <a:spcPts val="0"/>
              </a:spcAft>
            </a:pPr>
            <a:r>
              <a:rPr lang="fr-FR" sz="900" dirty="0">
                <a:solidFill>
                  <a:srgbClr val="000000"/>
                </a:solidFill>
                <a:latin typeface="ArialMT"/>
                <a:ea typeface="Calibri" panose="020F0502020204030204" pitchFamily="34" charset="0"/>
                <a:cs typeface="ArialMT"/>
              </a:rPr>
              <a:t>		Merci de vérifier qu'il reste une place disponible à la formation de votre choix en nous 			contactant au : 06 48 18 23 77  ou </a:t>
            </a:r>
            <a:r>
              <a:rPr lang="fr-FR" sz="900" dirty="0">
                <a:solidFill>
                  <a:srgbClr val="1F4E79"/>
                </a:solidFill>
                <a:latin typeface="ArialMT"/>
                <a:ea typeface="Calibri" panose="020F0502020204030204" pitchFamily="34" charset="0"/>
                <a:cs typeface="ArialMT"/>
              </a:rPr>
              <a:t>andre.sieffert@adaf26.org</a:t>
            </a:r>
          </a:p>
          <a:p>
            <a:pPr>
              <a:lnSpc>
                <a:spcPct val="107000"/>
              </a:lnSpc>
              <a:spcAft>
                <a:spcPts val="800"/>
              </a:spcAft>
            </a:pPr>
            <a:r>
              <a:rPr lang="fr-FR" sz="900" dirty="0">
                <a:solidFill>
                  <a:srgbClr val="000000"/>
                </a:solidFill>
                <a:latin typeface="ArialMT"/>
                <a:ea typeface="Calibri" panose="020F0502020204030204" pitchFamily="34" charset="0"/>
                <a:cs typeface="ArialMT"/>
              </a:rPr>
              <a:t>Bulletin à compléter et retourner avec votre chèque de caution au montant de </a:t>
            </a:r>
            <a:r>
              <a:rPr lang="fr-FR" sz="900" b="1" dirty="0">
                <a:solidFill>
                  <a:srgbClr val="000000"/>
                </a:solidFill>
                <a:latin typeface="Arial-BoldMT"/>
                <a:ea typeface="Calibri" panose="020F0502020204030204" pitchFamily="34" charset="0"/>
                <a:cs typeface="ArialMT"/>
              </a:rPr>
              <a:t>1</a:t>
            </a:r>
            <a:r>
              <a:rPr lang="fr-FR" sz="900" b="1" dirty="0">
                <a:solidFill>
                  <a:srgbClr val="000000"/>
                </a:solidFill>
                <a:latin typeface="Arial-BoldMT"/>
                <a:ea typeface="Calibri" panose="020F0502020204030204" pitchFamily="34" charset="0"/>
                <a:cs typeface="Arial-BoldMT"/>
              </a:rPr>
              <a:t>00 € </a:t>
            </a:r>
            <a:r>
              <a:rPr lang="fr-FR" sz="900" dirty="0">
                <a:solidFill>
                  <a:srgbClr val="000000"/>
                </a:solidFill>
                <a:latin typeface="ArialMT"/>
                <a:ea typeface="Calibri" panose="020F0502020204030204" pitchFamily="34" charset="0"/>
                <a:cs typeface="ArialMT"/>
              </a:rPr>
              <a:t>à l'ordre de:		 « Association ADAF » à : </a:t>
            </a:r>
            <a:r>
              <a:rPr lang="fr-FR" sz="900" b="1" i="1" dirty="0">
                <a:solidFill>
                  <a:srgbClr val="000000"/>
                </a:solidFill>
                <a:latin typeface="ArialMT"/>
                <a:ea typeface="Calibri" panose="020F0502020204030204" pitchFamily="34" charset="0"/>
                <a:cs typeface="ArialMT"/>
              </a:rPr>
              <a:t>ADAF – 125 rue du Commandant Chaix - 26 160 Pont de Barret</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dirty="0">
                <a:solidFill>
                  <a:srgbClr val="000000"/>
                </a:solidFill>
                <a:latin typeface="ArialMT"/>
                <a:ea typeface="Calibri" panose="020F0502020204030204" pitchFamily="34" charset="0"/>
                <a:cs typeface="ArialMT"/>
              </a:rPr>
              <a:t> Cocher la case correspondante :</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sz="900" dirty="0">
                <a:solidFill>
                  <a:srgbClr val="000000"/>
                </a:solidFill>
                <a:latin typeface="ArialMT"/>
                <a:ea typeface="Calibri" panose="020F0502020204030204" pitchFamily="34" charset="0"/>
                <a:cs typeface="ArialMT"/>
              </a:rPr>
              <a:t>O  cotisant MSA / cotisant solidaire MSA</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marL="630555" indent="-180340">
              <a:lnSpc>
                <a:spcPct val="107000"/>
              </a:lnSpc>
              <a:spcAft>
                <a:spcPts val="0"/>
              </a:spcAft>
            </a:pPr>
            <a:r>
              <a:rPr lang="fr-FR" sz="900" dirty="0">
                <a:solidFill>
                  <a:srgbClr val="000000"/>
                </a:solidFill>
                <a:latin typeface="ArialMT"/>
                <a:ea typeface="Calibri" panose="020F0502020204030204" pitchFamily="34" charset="0"/>
                <a:cs typeface="ArialMT"/>
              </a:rPr>
              <a:t>O  en parcours d'installation (joindre un ORIGINAL de l'attestation VIVEA daté de l'année en cours en cas première formation de l’année)</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marL="630555" indent="-180340">
              <a:lnSpc>
                <a:spcPct val="107000"/>
              </a:lnSpc>
              <a:spcAft>
                <a:spcPts val="0"/>
              </a:spcAft>
            </a:pPr>
            <a:r>
              <a:rPr lang="fr-FR" sz="900" dirty="0">
                <a:solidFill>
                  <a:srgbClr val="000000"/>
                </a:solidFill>
                <a:latin typeface="ArialMT"/>
                <a:ea typeface="Calibri" panose="020F0502020204030204" pitchFamily="34" charset="0"/>
                <a:cs typeface="ArialMT"/>
              </a:rPr>
              <a:t>O  salarié agricole (prendre contact avec le FAFSEA)</a:t>
            </a:r>
            <a:endParaRPr lang="fr-FR" sz="900" dirty="0">
              <a:latin typeface="Calibri" panose="020F0502020204030204" pitchFamily="34" charset="0"/>
              <a:ea typeface="Calibri" panose="020F0502020204030204" pitchFamily="34" charset="0"/>
              <a:cs typeface="Times New Roman" panose="02020603050405020304" pitchFamily="18" charset="0"/>
            </a:endParaRPr>
          </a:p>
          <a:p>
            <a:pPr marL="449580" indent="635">
              <a:lnSpc>
                <a:spcPct val="107000"/>
              </a:lnSpc>
              <a:spcAft>
                <a:spcPts val="0"/>
              </a:spcAft>
            </a:pPr>
            <a:r>
              <a:rPr lang="fr-FR" sz="900" dirty="0">
                <a:solidFill>
                  <a:srgbClr val="000000"/>
                </a:solidFill>
                <a:latin typeface="ArialMT"/>
                <a:ea typeface="Calibri" panose="020F0502020204030204" pitchFamily="34" charset="0"/>
                <a:cs typeface="ArialMT"/>
              </a:rPr>
              <a:t>O  individuel 			O  autre (nous contacter pour devis)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13936008"/>
              </p:ext>
            </p:extLst>
          </p:nvPr>
        </p:nvGraphicFramePr>
        <p:xfrm>
          <a:off x="206296" y="2694787"/>
          <a:ext cx="6530661" cy="1990414"/>
        </p:xfrm>
        <a:graphic>
          <a:graphicData uri="http://schemas.openxmlformats.org/drawingml/2006/table">
            <a:tbl>
              <a:tblPr firstRow="1" firstCol="1" bandRow="1">
                <a:tableStyleId>{5C22544A-7EE6-4342-B048-85BDC9FD1C3A}</a:tableStyleId>
              </a:tblPr>
              <a:tblGrid>
                <a:gridCol w="1395881">
                  <a:extLst>
                    <a:ext uri="{9D8B030D-6E8A-4147-A177-3AD203B41FA5}">
                      <a16:colId xmlns:a16="http://schemas.microsoft.com/office/drawing/2014/main" val="20000"/>
                    </a:ext>
                  </a:extLst>
                </a:gridCol>
                <a:gridCol w="5134780">
                  <a:extLst>
                    <a:ext uri="{9D8B030D-6E8A-4147-A177-3AD203B41FA5}">
                      <a16:colId xmlns:a16="http://schemas.microsoft.com/office/drawing/2014/main" val="20001"/>
                    </a:ext>
                  </a:extLst>
                </a:gridCol>
              </a:tblGrid>
              <a:tr h="514877">
                <a:tc>
                  <a:txBody>
                    <a:bodyPr/>
                    <a:lstStyle/>
                    <a:p>
                      <a:pPr>
                        <a:lnSpc>
                          <a:spcPct val="107000"/>
                        </a:lnSpc>
                        <a:spcAft>
                          <a:spcPts val="0"/>
                        </a:spcAft>
                      </a:pPr>
                      <a:r>
                        <a:rPr lang="fr-FR" sz="1000" dirty="0">
                          <a:effectLst/>
                        </a:rPr>
                        <a:t>TITRE ET DATE DE FORMATION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457200" algn="ctr">
                        <a:lnSpc>
                          <a:spcPct val="107000"/>
                        </a:lnSpc>
                        <a:spcAft>
                          <a:spcPts val="0"/>
                        </a:spcAft>
                      </a:pPr>
                      <a:r>
                        <a:rPr lang="fr-FR" sz="1000" b="1" dirty="0">
                          <a:effectLst/>
                        </a:rPr>
                        <a:t>Les vers de terre, piliers de la fertilité des sols</a:t>
                      </a:r>
                    </a:p>
                    <a:p>
                      <a:pPr algn="ctr"/>
                      <a:r>
                        <a:rPr lang="fr-FR" sz="1000" b="0" baseline="0" dirty="0">
                          <a:effectLst/>
                        </a:rPr>
                        <a:t>05 et 06 octobre </a:t>
                      </a:r>
                      <a:r>
                        <a:rPr lang="fr-FR" sz="1000" b="0" dirty="0">
                          <a:effectLst/>
                        </a:rPr>
                        <a:t>2021</a:t>
                      </a:r>
                      <a:r>
                        <a:rPr lang="fr-FR" sz="1000" b="0" baseline="0" dirty="0">
                          <a:effectLst/>
                        </a:rPr>
                        <a:t>    </a:t>
                      </a:r>
                      <a:r>
                        <a:rPr lang="fr-FR" sz="1000" b="0" dirty="0">
                          <a:effectLst/>
                        </a:rPr>
                        <a:t>Lieu de formation : </a:t>
                      </a:r>
                      <a:r>
                        <a:rPr lang="fr-FR" sz="1000" b="1" dirty="0"/>
                        <a:t>Salle communale de Soyans, </a:t>
                      </a:r>
                      <a:r>
                        <a:rPr lang="fr-FR" sz="1000" dirty="0"/>
                        <a:t>1705 Route de Soyans</a:t>
                      </a:r>
                    </a:p>
                    <a:p>
                      <a:pPr algn="ctr"/>
                      <a:r>
                        <a:rPr lang="fr-FR" sz="1000" dirty="0"/>
                        <a:t>Quartier Talon, 26400 Soyans</a:t>
                      </a:r>
                    </a:p>
                  </a:txBody>
                  <a:tcPr marL="0" marR="0" marT="0" marB="0">
                    <a:solidFill>
                      <a:schemeClr val="accent1">
                        <a:lumMod val="60000"/>
                        <a:lumOff val="40000"/>
                      </a:schemeClr>
                    </a:solidFill>
                  </a:tcPr>
                </a:tc>
                <a:extLst>
                  <a:ext uri="{0D108BD9-81ED-4DB2-BD59-A6C34878D82A}">
                    <a16:rowId xmlns:a16="http://schemas.microsoft.com/office/drawing/2014/main" val="10000"/>
                  </a:ext>
                </a:extLst>
              </a:tr>
              <a:tr h="210791">
                <a:tc>
                  <a:txBody>
                    <a:bodyPr/>
                    <a:lstStyle/>
                    <a:p>
                      <a:pPr>
                        <a:lnSpc>
                          <a:spcPct val="107000"/>
                        </a:lnSpc>
                        <a:spcAft>
                          <a:spcPts val="0"/>
                        </a:spcAft>
                      </a:pPr>
                      <a:r>
                        <a:rPr lang="fr-FR" sz="1000" dirty="0">
                          <a:effectLst/>
                        </a:rPr>
                        <a:t>NOM et PRENOM</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10791">
                <a:tc>
                  <a:txBody>
                    <a:bodyPr/>
                    <a:lstStyle/>
                    <a:p>
                      <a:pPr>
                        <a:lnSpc>
                          <a:spcPct val="107000"/>
                        </a:lnSpc>
                        <a:spcAft>
                          <a:spcPts val="0"/>
                        </a:spcAft>
                      </a:pPr>
                      <a:r>
                        <a:rPr lang="fr-FR" sz="1000">
                          <a:effectLst/>
                        </a:rPr>
                        <a:t>DATE DE NAISSANCE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10791">
                <a:tc>
                  <a:txBody>
                    <a:bodyPr/>
                    <a:lstStyle/>
                    <a:p>
                      <a:pPr>
                        <a:lnSpc>
                          <a:spcPct val="107000"/>
                        </a:lnSpc>
                        <a:spcAft>
                          <a:spcPts val="0"/>
                        </a:spcAft>
                      </a:pPr>
                      <a:r>
                        <a:rPr lang="fr-FR" sz="1000" dirty="0">
                          <a:effectLst/>
                        </a:rPr>
                        <a:t>ADRESSE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10791">
                <a:tc>
                  <a:txBody>
                    <a:bodyPr/>
                    <a:lstStyle/>
                    <a:p>
                      <a:pPr>
                        <a:lnSpc>
                          <a:spcPct val="107000"/>
                        </a:lnSpc>
                        <a:spcAft>
                          <a:spcPts val="0"/>
                        </a:spcAft>
                      </a:pPr>
                      <a:r>
                        <a:rPr lang="fr-FR" sz="1000" dirty="0">
                          <a:effectLst/>
                        </a:rPr>
                        <a:t>CODE POSTAL - VILLE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10791">
                <a:tc>
                  <a:txBody>
                    <a:bodyPr/>
                    <a:lstStyle/>
                    <a:p>
                      <a:pPr>
                        <a:lnSpc>
                          <a:spcPct val="107000"/>
                        </a:lnSpc>
                        <a:spcAft>
                          <a:spcPts val="0"/>
                        </a:spcAft>
                      </a:pPr>
                      <a:r>
                        <a:rPr lang="fr-FR" sz="1000">
                          <a:effectLst/>
                        </a:rPr>
                        <a:t>EMAIL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10791">
                <a:tc>
                  <a:txBody>
                    <a:bodyPr/>
                    <a:lstStyle/>
                    <a:p>
                      <a:pPr>
                        <a:lnSpc>
                          <a:spcPct val="107000"/>
                        </a:lnSpc>
                        <a:spcAft>
                          <a:spcPts val="0"/>
                        </a:spcAft>
                      </a:pPr>
                      <a:r>
                        <a:rPr lang="fr-FR" sz="1000">
                          <a:effectLst/>
                        </a:rPr>
                        <a:t>TEL FIXE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10791">
                <a:tc>
                  <a:txBody>
                    <a:bodyPr/>
                    <a:lstStyle/>
                    <a:p>
                      <a:pPr>
                        <a:lnSpc>
                          <a:spcPct val="107000"/>
                        </a:lnSpc>
                        <a:spcAft>
                          <a:spcPts val="0"/>
                        </a:spcAft>
                      </a:pPr>
                      <a:r>
                        <a:rPr lang="fr-FR" sz="1000" dirty="0">
                          <a:effectLst/>
                        </a:rPr>
                        <a:t>TEL PORTABLE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12" name="Rectangle 11"/>
          <p:cNvSpPr/>
          <p:nvPr/>
        </p:nvSpPr>
        <p:spPr>
          <a:xfrm>
            <a:off x="134287" y="4572000"/>
            <a:ext cx="6480720" cy="4109458"/>
          </a:xfrm>
          <a:prstGeom prst="rect">
            <a:avLst/>
          </a:prstGeom>
        </p:spPr>
        <p:txBody>
          <a:bodyPr wrap="square">
            <a:spAutoFit/>
          </a:bodyPr>
          <a:lstStyle/>
          <a:p>
            <a:pPr algn="just">
              <a:lnSpc>
                <a:spcPct val="107000"/>
              </a:lnSpc>
              <a:spcAft>
                <a:spcPts val="0"/>
              </a:spcAft>
            </a:pPr>
            <a:r>
              <a:rPr lang="fr-FR" sz="800" dirty="0">
                <a:latin typeface="ArialMT"/>
                <a:ea typeface="Calibri" panose="020F0502020204030204" pitchFamily="34" charset="0"/>
                <a:cs typeface="ArialMT"/>
              </a:rPr>
              <a:t>1. Cette formation entre dans la catégorie des actions de </a:t>
            </a:r>
            <a:r>
              <a:rPr lang="fr-FR" sz="800" b="1" dirty="0">
                <a:latin typeface="Arial-BoldMT"/>
                <a:ea typeface="Calibri" panose="020F0502020204030204" pitchFamily="34" charset="0"/>
                <a:cs typeface="Arial-BoldMT"/>
              </a:rPr>
              <a:t>perfectionnement. -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2. Les objectifs, contenus, méthodes, nom et qualité des intervenants et modalités d'évaluation de la formation sont communiqués par e-mail.</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3. </a:t>
            </a:r>
            <a:r>
              <a:rPr lang="fr-FR" sz="800" b="1" dirty="0">
                <a:latin typeface="Arial-BoldMT"/>
                <a:ea typeface="Calibri" panose="020F0502020204030204" pitchFamily="34" charset="0"/>
                <a:cs typeface="Arial-BoldMT"/>
              </a:rPr>
              <a:t>Dispositions financières</a:t>
            </a:r>
            <a:r>
              <a:rPr lang="fr-FR" sz="800" dirty="0">
                <a:latin typeface="ArialMT"/>
                <a:ea typeface="Calibri" panose="020F0502020204030204" pitchFamily="34" charset="0"/>
                <a:cs typeface="ArialMT"/>
              </a:rPr>
              <a:t>: la participation financière demandée tient compte du statut du participant et de la régularité de son</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paiement vis à vis du fonds VIVEA. Pour les agriculteurs la participation est prise en charge par VIVEA. A défaut, le montant à régler sera établi sur devis. La participation ne comprend pas les frais de repas, déplacement, hébergement, qui sont à la charge du participant.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b="1" dirty="0">
                <a:latin typeface="Arial-BoldMT"/>
                <a:ea typeface="Calibri" panose="020F0502020204030204" pitchFamily="34" charset="0"/>
                <a:cs typeface="Arial-BoldMT"/>
              </a:rPr>
              <a:t>Un chèque de caution de 100 € TTC </a:t>
            </a:r>
            <a:r>
              <a:rPr lang="fr-FR" sz="800" dirty="0">
                <a:latin typeface="ArialMT"/>
                <a:ea typeface="Calibri" panose="020F0502020204030204" pitchFamily="34" charset="0"/>
                <a:cs typeface="ArialMT"/>
              </a:rPr>
              <a:t>doit être joint au bulletin d'inscription</a:t>
            </a:r>
            <a:r>
              <a:rPr lang="fr-FR" sz="800" b="1" dirty="0">
                <a:latin typeface="ArialMT"/>
                <a:ea typeface="Calibri" panose="020F0502020204030204" pitchFamily="34" charset="0"/>
                <a:cs typeface="ArialMT"/>
              </a:rPr>
              <a:t>. </a:t>
            </a:r>
            <a:r>
              <a:rPr lang="fr-FR" sz="800" dirty="0">
                <a:latin typeface="ArialMT"/>
                <a:ea typeface="Calibri" panose="020F0502020204030204" pitchFamily="34" charset="0"/>
                <a:cs typeface="ArialMT"/>
              </a:rPr>
              <a:t>Pour les agriculteurs, il</a:t>
            </a:r>
            <a:r>
              <a:rPr lang="fr-FR" sz="800" b="1" dirty="0">
                <a:latin typeface="ArialMT"/>
                <a:ea typeface="Calibri" panose="020F0502020204030204" pitchFamily="34" charset="0"/>
                <a:cs typeface="ArialMT"/>
              </a:rPr>
              <a:t> sera rendu au stagiaire</a:t>
            </a:r>
            <a:r>
              <a:rPr lang="fr-FR" sz="800" dirty="0">
                <a:latin typeface="ArialMT"/>
                <a:ea typeface="Calibri" panose="020F0502020204030204" pitchFamily="34" charset="0"/>
                <a:cs typeface="ArialMT"/>
              </a:rPr>
              <a:t> en fin de formation si ce dernier a participé à tous les modules et si sa participation est financée par VIVEA. Il sera encaissé si VIVEA ne finance pas la montant prévu. Le stagiaire est tenu d’informer l’organisme de formation si VIVEA ne peut pas prendre en charge sa participation.</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4. </a:t>
            </a:r>
            <a:r>
              <a:rPr lang="fr-FR" sz="800" b="1" dirty="0">
                <a:latin typeface="Arial-BoldMT"/>
                <a:ea typeface="Calibri" panose="020F0502020204030204" pitchFamily="34" charset="0"/>
                <a:cs typeface="Arial-BoldMT"/>
              </a:rPr>
              <a:t>Interruption du stage: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 en cas d'annulation ou de cessation anticipée de la formation du fait de l'organisme de formation, le présent contrat est résilié selon les modalités financières suivantes : les chèques seront retournés.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 en cas d'abandon du stage par le stagiaire pour un motif autre que la force majeure dûment reconnue, les sommes (caution) versées à l’ADAF ne seront pas remboursées.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 si le stagiaire est empêché de suivre la formation par suite de force majeure dûment reconnue, le contrat de formation professionnelle est résilié et la caution remboursée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5. </a:t>
            </a:r>
            <a:r>
              <a:rPr lang="fr-FR" sz="800" b="1" dirty="0">
                <a:latin typeface="Arial-BoldMT"/>
                <a:ea typeface="Calibri" panose="020F0502020204030204" pitchFamily="34" charset="0"/>
                <a:cs typeface="Arial-BoldMT"/>
              </a:rPr>
              <a:t>Délai de rétractation</a:t>
            </a:r>
            <a:r>
              <a:rPr lang="fr-FR" sz="800" dirty="0">
                <a:latin typeface="ArialMT"/>
                <a:ea typeface="Calibri" panose="020F0502020204030204" pitchFamily="34" charset="0"/>
                <a:cs typeface="ArialMT"/>
              </a:rPr>
              <a:t>: à compter de la signature du présent contrat, le stagiaire a un délai de 10 jours pour se rétracter. Il en informe l'organisme de formation par lettre recommandée avec accusé de réception. Dans ce cas, aucune somme ne peut être exigée du stagiaire.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6. </a:t>
            </a:r>
            <a:r>
              <a:rPr lang="fr-FR" sz="800" b="1" dirty="0">
                <a:latin typeface="Arial-BoldMT"/>
                <a:ea typeface="Calibri" panose="020F0502020204030204" pitchFamily="34" charset="0"/>
                <a:cs typeface="Arial-BoldMT"/>
              </a:rPr>
              <a:t>Clause particulière: </a:t>
            </a:r>
            <a:r>
              <a:rPr lang="fr-FR" sz="800" dirty="0">
                <a:latin typeface="ArialMT"/>
                <a:ea typeface="Calibri" panose="020F0502020204030204" pitchFamily="34" charset="0"/>
                <a:cs typeface="ArialMT"/>
              </a:rPr>
              <a:t>nous nous réservons la possibilité d'annuler ou de reporter à une date ultérieure toute formation, notamment si le nombre de participants est insuffisant.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800" dirty="0">
                <a:latin typeface="ArialMT"/>
                <a:ea typeface="Calibri" panose="020F0502020204030204" pitchFamily="34" charset="0"/>
                <a:cs typeface="ArialMT"/>
              </a:rPr>
              <a:t>7. </a:t>
            </a:r>
            <a:r>
              <a:rPr lang="fr-FR" sz="800" b="1" dirty="0">
                <a:latin typeface="Arial-BoldMT"/>
                <a:ea typeface="Calibri" panose="020F0502020204030204" pitchFamily="34" charset="0"/>
                <a:cs typeface="Arial-BoldMT"/>
              </a:rPr>
              <a:t>Cas de différend</a:t>
            </a:r>
            <a:r>
              <a:rPr lang="fr-FR" sz="800" dirty="0">
                <a:latin typeface="ArialMT"/>
                <a:ea typeface="Calibri" panose="020F0502020204030204" pitchFamily="34" charset="0"/>
                <a:cs typeface="ArialMT"/>
              </a:rPr>
              <a:t>: si une contestation ou un différend n'a pu être réglé à l'amiable, le tribunal de Valence sera seul compétent pour régler le litige.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000" b="1" dirty="0">
                <a:latin typeface="Arial-BoldMT"/>
                <a:ea typeface="Calibri" panose="020F0502020204030204" pitchFamily="34" charset="0"/>
                <a:cs typeface="Arial-BoldMT"/>
              </a:rPr>
              <a:t>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000" dirty="0">
                <a:latin typeface="ArialMT"/>
                <a:ea typeface="Calibri" panose="020F0502020204030204" pitchFamily="34" charset="0"/>
                <a:cs typeface="ArialMT"/>
              </a:rPr>
              <a:t>Fait à :                                                     	le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fr-FR" sz="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000" b="1" dirty="0">
                <a:latin typeface="Arial-BoldMT"/>
                <a:ea typeface="Calibri" panose="020F0502020204030204" pitchFamily="34" charset="0"/>
                <a:cs typeface="Arial-BoldMT"/>
              </a:rPr>
              <a:t> Le stagiaire 		L’entreprise 		Le responsable formation ADAF</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000" dirty="0">
                <a:latin typeface="ArialMT"/>
                <a:ea typeface="Calibri" panose="020F0502020204030204" pitchFamily="34" charset="0"/>
                <a:cs typeface="ArialMT"/>
              </a:rPr>
              <a:t>(Signature) 		(signature)		(Signature et cachet)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fr-FR"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Espace réservé du pied de page 6"/>
          <p:cNvSpPr txBox="1">
            <a:spLocks noGrp="1"/>
          </p:cNvSpPr>
          <p:nvPr>
            <p:ph type="ftr" sz="quarter" idx="11"/>
          </p:nvPr>
        </p:nvSpPr>
        <p:spPr>
          <a:xfrm>
            <a:off x="121043" y="8748464"/>
            <a:ext cx="6615914" cy="415498"/>
          </a:xfrm>
          <a:prstGeom prst="rect">
            <a:avLst/>
          </a:prstGeom>
          <a:noFill/>
        </p:spPr>
        <p:txBody>
          <a:bodyPr wrap="none" rtlCol="0">
            <a:spAutoFit/>
          </a:bodyPr>
          <a:lstStyle/>
          <a:p>
            <a:r>
              <a:rPr lang="fr-FR" sz="1050" i="1" dirty="0"/>
              <a:t>Association Drômoise d’Agroforesterie - 26160 Pont-de-</a:t>
            </a:r>
            <a:r>
              <a:rPr lang="fr-FR" sz="1050" i="1" dirty="0" err="1"/>
              <a:t>Barret</a:t>
            </a:r>
            <a:r>
              <a:rPr lang="fr-FR" sz="1050" i="1" dirty="0"/>
              <a:t> - SIRET : 815 296 561 00021 - APE : 9499Z</a:t>
            </a:r>
          </a:p>
          <a:p>
            <a:r>
              <a:rPr lang="fr-FR" sz="1050" i="1" dirty="0"/>
              <a:t>Organisme de formation enregistré sous le numéro </a:t>
            </a:r>
            <a:r>
              <a:rPr lang="fr-FR" sz="1050" dirty="0"/>
              <a:t>84260253726 </a:t>
            </a:r>
            <a:r>
              <a:rPr lang="fr-FR" sz="1050" i="1" dirty="0"/>
              <a:t>auprès du préfet de la région Auvergne-Rhône-Alpes</a:t>
            </a:r>
            <a:endParaRPr lang="fr-FR" sz="1050" dirty="0"/>
          </a:p>
        </p:txBody>
      </p:sp>
    </p:spTree>
    <p:extLst>
      <p:ext uri="{BB962C8B-B14F-4D97-AF65-F5344CB8AC3E}">
        <p14:creationId xmlns:p14="http://schemas.microsoft.com/office/powerpoint/2010/main" val="36903871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7069</TotalTime>
  <Words>1251</Words>
  <Application>Microsoft Office PowerPoint</Application>
  <PresentationFormat>Affichage à l'écran (4:3)</PresentationFormat>
  <Paragraphs>123</Paragraphs>
  <Slides>3</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Arial-BoldMT</vt:lpstr>
      <vt:lpstr>ArialMT</vt:lpstr>
      <vt:lpstr>Calibri</vt:lpstr>
      <vt:lpstr>Wingdings</vt:lpstr>
      <vt:lpstr>Thème Office</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André SIEFFERT</dc:creator>
  <cp:lastModifiedBy>Amandine Faury</cp:lastModifiedBy>
  <cp:revision>236</cp:revision>
  <cp:lastPrinted>2017-04-06T13:23:13Z</cp:lastPrinted>
  <dcterms:created xsi:type="dcterms:W3CDTF">2016-03-29T11:56:01Z</dcterms:created>
  <dcterms:modified xsi:type="dcterms:W3CDTF">2021-08-24T15:15:25Z</dcterms:modified>
</cp:coreProperties>
</file>